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20" r:id="rId2"/>
    <p:sldId id="368" r:id="rId3"/>
    <p:sldId id="363" r:id="rId4"/>
    <p:sldId id="373" r:id="rId5"/>
    <p:sldId id="411" r:id="rId6"/>
    <p:sldId id="313" r:id="rId7"/>
    <p:sldId id="302" r:id="rId8"/>
    <p:sldId id="481" r:id="rId9"/>
    <p:sldId id="369" r:id="rId10"/>
    <p:sldId id="484" r:id="rId11"/>
    <p:sldId id="460" r:id="rId12"/>
    <p:sldId id="455" r:id="rId13"/>
    <p:sldId id="427" r:id="rId14"/>
    <p:sldId id="461" r:id="rId15"/>
    <p:sldId id="462" r:id="rId16"/>
    <p:sldId id="463" r:id="rId17"/>
    <p:sldId id="458" r:id="rId18"/>
    <p:sldId id="426" r:id="rId19"/>
    <p:sldId id="431" r:id="rId20"/>
    <p:sldId id="465" r:id="rId21"/>
    <p:sldId id="438" r:id="rId22"/>
    <p:sldId id="459" r:id="rId23"/>
    <p:sldId id="430" r:id="rId24"/>
    <p:sldId id="457" r:id="rId25"/>
    <p:sldId id="416" r:id="rId26"/>
    <p:sldId id="480" r:id="rId27"/>
    <p:sldId id="482" r:id="rId28"/>
    <p:sldId id="483" r:id="rId29"/>
    <p:sldId id="419" r:id="rId30"/>
    <p:sldId id="464" r:id="rId31"/>
    <p:sldId id="341"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136B66C-DBCC-4FBF-8D12-7E651DC1A462}">
          <p14:sldIdLst/>
        </p14:section>
        <p14:section name="Раздел без заголовка" id="{A9FFE208-9C6B-4CE1-8B40-74A753B37323}">
          <p14:sldIdLst>
            <p14:sldId id="420"/>
            <p14:sldId id="368"/>
            <p14:sldId id="363"/>
            <p14:sldId id="373"/>
            <p14:sldId id="411"/>
            <p14:sldId id="313"/>
            <p14:sldId id="302"/>
            <p14:sldId id="481"/>
            <p14:sldId id="369"/>
            <p14:sldId id="484"/>
            <p14:sldId id="460"/>
            <p14:sldId id="455"/>
            <p14:sldId id="427"/>
            <p14:sldId id="461"/>
            <p14:sldId id="462"/>
            <p14:sldId id="463"/>
            <p14:sldId id="458"/>
            <p14:sldId id="426"/>
            <p14:sldId id="431"/>
            <p14:sldId id="465"/>
            <p14:sldId id="438"/>
            <p14:sldId id="459"/>
            <p14:sldId id="430"/>
            <p14:sldId id="457"/>
            <p14:sldId id="416"/>
            <p14:sldId id="480"/>
            <p14:sldId id="482"/>
            <p14:sldId id="483"/>
            <p14:sldId id="419"/>
            <p14:sldId id="464"/>
          </p14:sldIdLst>
        </p14:section>
        <p14:section name="Раздел без заголовка" id="{D07F8042-9D09-4B43-B924-1554AF1D3027}">
          <p14:sldIdLst>
            <p14:sldId id="34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 Sergeevich" initials="KS" lastIdx="1" clrIdx="0">
    <p:extLst>
      <p:ext uri="{19B8F6BF-5375-455C-9EA6-DF929625EA0E}">
        <p15:presenceInfo xmlns:p15="http://schemas.microsoft.com/office/powerpoint/2012/main" userId="2a84aa572fd0ea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90" autoAdjust="0"/>
  </p:normalViewPr>
  <p:slideViewPr>
    <p:cSldViewPr snapToGrid="0">
      <p:cViewPr varScale="1">
        <p:scale>
          <a:sx n="75" d="100"/>
          <a:sy n="75" d="100"/>
        </p:scale>
        <p:origin x="7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3DC8F-6D69-41F9-8219-2896F47C9C07}" type="datetimeFigureOut">
              <a:rPr lang="ru-RU" smtClean="0"/>
              <a:t>18.06.2022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A40B6-E11D-4BCC-8BDA-A18DC1EE0D35}" type="slidenum">
              <a:rPr lang="ru-RU" smtClean="0"/>
              <a:t>‹#›</a:t>
            </a:fld>
            <a:endParaRPr lang="ru-RU"/>
          </a:p>
        </p:txBody>
      </p:sp>
    </p:spTree>
    <p:extLst>
      <p:ext uri="{BB962C8B-B14F-4D97-AF65-F5344CB8AC3E}">
        <p14:creationId xmlns:p14="http://schemas.microsoft.com/office/powerpoint/2010/main" val="387281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5</a:t>
            </a:fld>
            <a:endParaRPr lang="ru-RU"/>
          </a:p>
        </p:txBody>
      </p:sp>
    </p:spTree>
    <p:extLst>
      <p:ext uri="{BB962C8B-B14F-4D97-AF65-F5344CB8AC3E}">
        <p14:creationId xmlns:p14="http://schemas.microsoft.com/office/powerpoint/2010/main" val="216186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17</a:t>
            </a:fld>
            <a:endParaRPr lang="ru-RU"/>
          </a:p>
        </p:txBody>
      </p:sp>
    </p:spTree>
    <p:extLst>
      <p:ext uri="{BB962C8B-B14F-4D97-AF65-F5344CB8AC3E}">
        <p14:creationId xmlns:p14="http://schemas.microsoft.com/office/powerpoint/2010/main" val="80590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18</a:t>
            </a:fld>
            <a:endParaRPr lang="ru-RU"/>
          </a:p>
        </p:txBody>
      </p:sp>
    </p:spTree>
    <p:extLst>
      <p:ext uri="{BB962C8B-B14F-4D97-AF65-F5344CB8AC3E}">
        <p14:creationId xmlns:p14="http://schemas.microsoft.com/office/powerpoint/2010/main" val="307365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19</a:t>
            </a:fld>
            <a:endParaRPr lang="ru-RU"/>
          </a:p>
        </p:txBody>
      </p:sp>
    </p:spTree>
    <p:extLst>
      <p:ext uri="{BB962C8B-B14F-4D97-AF65-F5344CB8AC3E}">
        <p14:creationId xmlns:p14="http://schemas.microsoft.com/office/powerpoint/2010/main" val="246674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20</a:t>
            </a:fld>
            <a:endParaRPr lang="ru-RU"/>
          </a:p>
        </p:txBody>
      </p:sp>
    </p:spTree>
    <p:extLst>
      <p:ext uri="{BB962C8B-B14F-4D97-AF65-F5344CB8AC3E}">
        <p14:creationId xmlns:p14="http://schemas.microsoft.com/office/powerpoint/2010/main" val="152866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21</a:t>
            </a:fld>
            <a:endParaRPr lang="ru-RU"/>
          </a:p>
        </p:txBody>
      </p:sp>
    </p:spTree>
    <p:extLst>
      <p:ext uri="{BB962C8B-B14F-4D97-AF65-F5344CB8AC3E}">
        <p14:creationId xmlns:p14="http://schemas.microsoft.com/office/powerpoint/2010/main" val="135229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22</a:t>
            </a:fld>
            <a:endParaRPr lang="ru-RU"/>
          </a:p>
        </p:txBody>
      </p:sp>
    </p:spTree>
    <p:extLst>
      <p:ext uri="{BB962C8B-B14F-4D97-AF65-F5344CB8AC3E}">
        <p14:creationId xmlns:p14="http://schemas.microsoft.com/office/powerpoint/2010/main" val="10289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23</a:t>
            </a:fld>
            <a:endParaRPr lang="ru-RU"/>
          </a:p>
        </p:txBody>
      </p:sp>
    </p:spTree>
    <p:extLst>
      <p:ext uri="{BB962C8B-B14F-4D97-AF65-F5344CB8AC3E}">
        <p14:creationId xmlns:p14="http://schemas.microsoft.com/office/powerpoint/2010/main" val="110134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24</a:t>
            </a:fld>
            <a:endParaRPr lang="ru-RU"/>
          </a:p>
        </p:txBody>
      </p:sp>
    </p:spTree>
    <p:extLst>
      <p:ext uri="{BB962C8B-B14F-4D97-AF65-F5344CB8AC3E}">
        <p14:creationId xmlns:p14="http://schemas.microsoft.com/office/powerpoint/2010/main" val="65474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25</a:t>
            </a:fld>
            <a:endParaRPr lang="ru-RU"/>
          </a:p>
        </p:txBody>
      </p:sp>
    </p:spTree>
    <p:extLst>
      <p:ext uri="{BB962C8B-B14F-4D97-AF65-F5344CB8AC3E}">
        <p14:creationId xmlns:p14="http://schemas.microsoft.com/office/powerpoint/2010/main" val="240560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26</a:t>
            </a:fld>
            <a:endParaRPr lang="ru-RU"/>
          </a:p>
        </p:txBody>
      </p:sp>
    </p:spTree>
    <p:extLst>
      <p:ext uri="{BB962C8B-B14F-4D97-AF65-F5344CB8AC3E}">
        <p14:creationId xmlns:p14="http://schemas.microsoft.com/office/powerpoint/2010/main" val="372913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8</a:t>
            </a:fld>
            <a:endParaRPr lang="ru-RU"/>
          </a:p>
        </p:txBody>
      </p:sp>
    </p:spTree>
    <p:extLst>
      <p:ext uri="{BB962C8B-B14F-4D97-AF65-F5344CB8AC3E}">
        <p14:creationId xmlns:p14="http://schemas.microsoft.com/office/powerpoint/2010/main" val="2599884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27</a:t>
            </a:fld>
            <a:endParaRPr lang="ru-RU"/>
          </a:p>
        </p:txBody>
      </p:sp>
    </p:spTree>
    <p:extLst>
      <p:ext uri="{BB962C8B-B14F-4D97-AF65-F5344CB8AC3E}">
        <p14:creationId xmlns:p14="http://schemas.microsoft.com/office/powerpoint/2010/main" val="1455981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28</a:t>
            </a:fld>
            <a:endParaRPr lang="ru-RU"/>
          </a:p>
        </p:txBody>
      </p:sp>
    </p:spTree>
    <p:extLst>
      <p:ext uri="{BB962C8B-B14F-4D97-AF65-F5344CB8AC3E}">
        <p14:creationId xmlns:p14="http://schemas.microsoft.com/office/powerpoint/2010/main" val="405645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29</a:t>
            </a:fld>
            <a:endParaRPr lang="ru-RU"/>
          </a:p>
        </p:txBody>
      </p:sp>
    </p:spTree>
    <p:extLst>
      <p:ext uri="{BB962C8B-B14F-4D97-AF65-F5344CB8AC3E}">
        <p14:creationId xmlns:p14="http://schemas.microsoft.com/office/powerpoint/2010/main" val="274337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31</a:t>
            </a:fld>
            <a:endParaRPr lang="ru-RU"/>
          </a:p>
        </p:txBody>
      </p:sp>
    </p:spTree>
    <p:extLst>
      <p:ext uri="{BB962C8B-B14F-4D97-AF65-F5344CB8AC3E}">
        <p14:creationId xmlns:p14="http://schemas.microsoft.com/office/powerpoint/2010/main" val="272758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10</a:t>
            </a:fld>
            <a:endParaRPr lang="ru-RU"/>
          </a:p>
        </p:txBody>
      </p:sp>
    </p:spTree>
    <p:extLst>
      <p:ext uri="{BB962C8B-B14F-4D97-AF65-F5344CB8AC3E}">
        <p14:creationId xmlns:p14="http://schemas.microsoft.com/office/powerpoint/2010/main" val="1725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11</a:t>
            </a:fld>
            <a:endParaRPr lang="ru-RU"/>
          </a:p>
        </p:txBody>
      </p:sp>
    </p:spTree>
    <p:extLst>
      <p:ext uri="{BB962C8B-B14F-4D97-AF65-F5344CB8AC3E}">
        <p14:creationId xmlns:p14="http://schemas.microsoft.com/office/powerpoint/2010/main" val="43490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12</a:t>
            </a:fld>
            <a:endParaRPr lang="ru-RU"/>
          </a:p>
        </p:txBody>
      </p:sp>
    </p:spTree>
    <p:extLst>
      <p:ext uri="{BB962C8B-B14F-4D97-AF65-F5344CB8AC3E}">
        <p14:creationId xmlns:p14="http://schemas.microsoft.com/office/powerpoint/2010/main" val="54284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13</a:t>
            </a:fld>
            <a:endParaRPr lang="ru-RU"/>
          </a:p>
        </p:txBody>
      </p:sp>
    </p:spTree>
    <p:extLst>
      <p:ext uri="{BB962C8B-B14F-4D97-AF65-F5344CB8AC3E}">
        <p14:creationId xmlns:p14="http://schemas.microsoft.com/office/powerpoint/2010/main" val="384018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14</a:t>
            </a:fld>
            <a:endParaRPr lang="ru-RU"/>
          </a:p>
        </p:txBody>
      </p:sp>
    </p:spTree>
    <p:extLst>
      <p:ext uri="{BB962C8B-B14F-4D97-AF65-F5344CB8AC3E}">
        <p14:creationId xmlns:p14="http://schemas.microsoft.com/office/powerpoint/2010/main" val="428158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15</a:t>
            </a:fld>
            <a:endParaRPr lang="ru-RU"/>
          </a:p>
        </p:txBody>
      </p:sp>
    </p:spTree>
    <p:extLst>
      <p:ext uri="{BB962C8B-B14F-4D97-AF65-F5344CB8AC3E}">
        <p14:creationId xmlns:p14="http://schemas.microsoft.com/office/powerpoint/2010/main" val="54284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A40B6-E11D-4BCC-8BDA-A18DC1EE0D35}" type="slidenum">
              <a:rPr lang="ru-RU" smtClean="0"/>
              <a:t>16</a:t>
            </a:fld>
            <a:endParaRPr lang="ru-RU"/>
          </a:p>
        </p:txBody>
      </p:sp>
    </p:spTree>
    <p:extLst>
      <p:ext uri="{BB962C8B-B14F-4D97-AF65-F5344CB8AC3E}">
        <p14:creationId xmlns:p14="http://schemas.microsoft.com/office/powerpoint/2010/main" val="164556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0C470F4-8D02-438D-B885-FC40802A5579}" type="datetimeFigureOut">
              <a:rPr lang="ru-RU" smtClean="0"/>
              <a:t>18.06.2022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300646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C470F4-8D02-438D-B885-FC40802A5579}" type="datetimeFigureOut">
              <a:rPr lang="ru-RU" smtClean="0"/>
              <a:t>18.06.2022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278628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C470F4-8D02-438D-B885-FC40802A5579}" type="datetimeFigureOut">
              <a:rPr lang="ru-RU" smtClean="0"/>
              <a:t>18.06.2022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360048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C470F4-8D02-438D-B885-FC40802A5579}" type="datetimeFigureOut">
              <a:rPr lang="ru-RU" smtClean="0"/>
              <a:t>18.06.2022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349071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0C470F4-8D02-438D-B885-FC40802A5579}" type="datetimeFigureOut">
              <a:rPr lang="ru-RU" smtClean="0"/>
              <a:t>18.06.2022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98401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0C470F4-8D02-438D-B885-FC40802A5579}" type="datetimeFigureOut">
              <a:rPr lang="ru-RU" smtClean="0"/>
              <a:t>18.06.2022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168295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0C470F4-8D02-438D-B885-FC40802A5579}" type="datetimeFigureOut">
              <a:rPr lang="ru-RU" smtClean="0"/>
              <a:t>18.06.2022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303692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0C470F4-8D02-438D-B885-FC40802A5579}" type="datetimeFigureOut">
              <a:rPr lang="ru-RU" smtClean="0"/>
              <a:t>18.06.2022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30659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C470F4-8D02-438D-B885-FC40802A5579}" type="datetimeFigureOut">
              <a:rPr lang="ru-RU" smtClean="0"/>
              <a:t>18.06.2022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389112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0C470F4-8D02-438D-B885-FC40802A5579}" type="datetimeFigureOut">
              <a:rPr lang="ru-RU" smtClean="0"/>
              <a:t>18.06.2022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58627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0C470F4-8D02-438D-B885-FC40802A5579}" type="datetimeFigureOut">
              <a:rPr lang="ru-RU" smtClean="0"/>
              <a:t>18.06.2022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232A7D-0C5F-4B73-BE75-AC38F9A7343C}" type="slidenum">
              <a:rPr lang="ru-RU" smtClean="0"/>
              <a:t>‹#›</a:t>
            </a:fld>
            <a:endParaRPr lang="ru-RU"/>
          </a:p>
        </p:txBody>
      </p:sp>
    </p:spTree>
    <p:extLst>
      <p:ext uri="{BB962C8B-B14F-4D97-AF65-F5344CB8AC3E}">
        <p14:creationId xmlns:p14="http://schemas.microsoft.com/office/powerpoint/2010/main" val="252863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470F4-8D02-438D-B885-FC40802A5579}" type="datetimeFigureOut">
              <a:rPr lang="ru-RU" smtClean="0"/>
              <a:t>18.06.2022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32A7D-0C5F-4B73-BE75-AC38F9A7343C}" type="slidenum">
              <a:rPr lang="ru-RU" smtClean="0"/>
              <a:t>‹#›</a:t>
            </a:fld>
            <a:endParaRPr lang="ru-RU"/>
          </a:p>
        </p:txBody>
      </p:sp>
    </p:spTree>
    <p:extLst>
      <p:ext uri="{BB962C8B-B14F-4D97-AF65-F5344CB8AC3E}">
        <p14:creationId xmlns:p14="http://schemas.microsoft.com/office/powerpoint/2010/main" val="261612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6.wdp"/></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7.wdp"/></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8.wdp"/><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9.wdp"/></Relationships>
</file>

<file path=ppt/slides/_rels/slide31.xml.rels><?xml version="1.0" encoding="UTF-8" standalone="yes"?>
<Relationships xmlns="http://schemas.openxmlformats.org/package/2006/relationships"><Relationship Id="rId8" Type="http://schemas.openxmlformats.org/officeDocument/2006/relationships/hyperlink" Target="http://www.bitesize.pro/" TargetMode="External"/><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hyperlink" Target="mailto:bitesize@yandex.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11.jpeg"/><Relationship Id="rId12" Type="http://schemas.openxmlformats.org/officeDocument/2006/relationships/image" Target="../media/image16.png"/><Relationship Id="rId17" Type="http://schemas.microsoft.com/office/2007/relationships/hdphoto" Target="../media/hdphoto2.wdp"/><Relationship Id="rId2" Type="http://schemas.openxmlformats.org/officeDocument/2006/relationships/image" Target="../media/image8.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15A814C7-153A-46F7-B735-A362146A803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710" y="0"/>
            <a:ext cx="12233419" cy="6962507"/>
          </a:xfrm>
          <a:prstGeom prst="rect">
            <a:avLst/>
          </a:prstGeom>
        </p:spPr>
      </p:pic>
      <p:sp>
        <p:nvSpPr>
          <p:cNvPr id="9" name="Прямоугольник с одним вырезанным углом 16">
            <a:extLst>
              <a:ext uri="{FF2B5EF4-FFF2-40B4-BE49-F238E27FC236}">
                <a16:creationId xmlns:a16="http://schemas.microsoft.com/office/drawing/2014/main" id="{32C354B7-8143-4A5F-ACF7-F02FD0FC4191}"/>
              </a:ext>
            </a:extLst>
          </p:cNvPr>
          <p:cNvSpPr/>
          <p:nvPr/>
        </p:nvSpPr>
        <p:spPr>
          <a:xfrm flipV="1">
            <a:off x="0" y="2389413"/>
            <a:ext cx="7233557" cy="1855018"/>
          </a:xfrm>
          <a:prstGeom prst="snip1Rect">
            <a:avLst>
              <a:gd name="adj" fmla="val 29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186D3B"/>
              </a:solidFill>
            </a:endParaRPr>
          </a:p>
        </p:txBody>
      </p:sp>
      <p:sp>
        <p:nvSpPr>
          <p:cNvPr id="6" name="Заголовок 1"/>
          <p:cNvSpPr txBox="1">
            <a:spLocks/>
          </p:cNvSpPr>
          <p:nvPr/>
        </p:nvSpPr>
        <p:spPr>
          <a:xfrm>
            <a:off x="8507808" y="5637067"/>
            <a:ext cx="3607992" cy="518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t> </a:t>
            </a:r>
            <a:endParaRPr lang="en-US" sz="1400" i="1" dirty="0"/>
          </a:p>
          <a:p>
            <a:pPr algn="ctr"/>
            <a:r>
              <a:rPr lang="en-US" sz="2000" dirty="0"/>
              <a:t>½</a:t>
            </a:r>
            <a:r>
              <a:rPr lang="en-US" sz="1400" dirty="0"/>
              <a:t> day practical</a:t>
            </a:r>
            <a:r>
              <a:rPr lang="en-US" sz="1400" b="1" dirty="0"/>
              <a:t> business training </a:t>
            </a:r>
          </a:p>
          <a:p>
            <a:pPr algn="ctr"/>
            <a:r>
              <a:rPr lang="en-US" sz="1400" dirty="0"/>
              <a:t>to stretch your mind and grow capabilities</a:t>
            </a:r>
            <a:endParaRPr lang="ru-RU" sz="1400" dirty="0"/>
          </a:p>
        </p:txBody>
      </p:sp>
      <p:sp>
        <p:nvSpPr>
          <p:cNvPr id="20" name="Заголовок 1"/>
          <p:cNvSpPr txBox="1">
            <a:spLocks/>
          </p:cNvSpPr>
          <p:nvPr/>
        </p:nvSpPr>
        <p:spPr>
          <a:xfrm>
            <a:off x="217661" y="5194656"/>
            <a:ext cx="114253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3600" dirty="0"/>
          </a:p>
        </p:txBody>
      </p:sp>
      <p:sp>
        <p:nvSpPr>
          <p:cNvPr id="5" name="Заголовок 1">
            <a:extLst>
              <a:ext uri="{FF2B5EF4-FFF2-40B4-BE49-F238E27FC236}">
                <a16:creationId xmlns:a16="http://schemas.microsoft.com/office/drawing/2014/main" id="{B6D68A13-4975-4922-A689-4DE169C91AC6}"/>
              </a:ext>
            </a:extLst>
          </p:cNvPr>
          <p:cNvSpPr txBox="1">
            <a:spLocks/>
          </p:cNvSpPr>
          <p:nvPr/>
        </p:nvSpPr>
        <p:spPr>
          <a:xfrm>
            <a:off x="234724" y="2664398"/>
            <a:ext cx="837587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cap="all" dirty="0">
                <a:solidFill>
                  <a:schemeClr val="bg1"/>
                </a:solidFill>
              </a:rPr>
              <a:t>BITESIZE IS THE RIGHT SIZE</a:t>
            </a:r>
          </a:p>
          <a:p>
            <a:endParaRPr lang="ru-RU" sz="3200" dirty="0">
              <a:solidFill>
                <a:schemeClr val="bg1"/>
              </a:solidFill>
            </a:endParaRPr>
          </a:p>
        </p:txBody>
      </p:sp>
      <p:sp>
        <p:nvSpPr>
          <p:cNvPr id="10" name="TextBox 9">
            <a:extLst>
              <a:ext uri="{FF2B5EF4-FFF2-40B4-BE49-F238E27FC236}">
                <a16:creationId xmlns:a16="http://schemas.microsoft.com/office/drawing/2014/main" id="{4641F895-F92B-404B-B602-506561C70DB3}"/>
              </a:ext>
            </a:extLst>
          </p:cNvPr>
          <p:cNvSpPr txBox="1"/>
          <p:nvPr/>
        </p:nvSpPr>
        <p:spPr>
          <a:xfrm>
            <a:off x="271407" y="3366390"/>
            <a:ext cx="6556113" cy="440633"/>
          </a:xfrm>
          <a:prstGeom prst="rect">
            <a:avLst/>
          </a:prstGeom>
          <a:solidFill>
            <a:schemeClr val="accent2"/>
          </a:solidFill>
        </p:spPr>
        <p:txBody>
          <a:bodyPr wrap="square" rtlCol="0" anchor="ctr">
            <a:spAutoFit/>
          </a:bodyPr>
          <a:lstStyle/>
          <a:p>
            <a:pPr>
              <a:lnSpc>
                <a:spcPts val="3040"/>
              </a:lnSpc>
            </a:pPr>
            <a:r>
              <a:rPr lang="ru-RU" cap="all" dirty="0" err="1">
                <a:solidFill>
                  <a:schemeClr val="bg1"/>
                </a:solidFill>
                <a:latin typeface="Microsoft JhengHei UI" panose="020B0604030504040204" pitchFamily="34" charset="-120"/>
                <a:ea typeface="Microsoft JhengHei UI" panose="020B0604030504040204" pitchFamily="34" charset="-120"/>
              </a:rPr>
              <a:t>ОПИСАНИя</a:t>
            </a:r>
            <a:r>
              <a:rPr lang="ru-RU" cap="all" dirty="0">
                <a:solidFill>
                  <a:schemeClr val="bg1"/>
                </a:solidFill>
                <a:latin typeface="Microsoft JhengHei UI" panose="020B0604030504040204" pitchFamily="34" charset="-120"/>
                <a:ea typeface="Microsoft JhengHei UI" panose="020B0604030504040204" pitchFamily="34" charset="-120"/>
              </a:rPr>
              <a:t> </a:t>
            </a:r>
            <a:r>
              <a:rPr lang="ru-RU" cap="all" dirty="0" err="1">
                <a:solidFill>
                  <a:schemeClr val="bg1"/>
                </a:solidFill>
                <a:latin typeface="Microsoft JhengHei UI" panose="020B0604030504040204" pitchFamily="34" charset="-120"/>
                <a:ea typeface="Microsoft JhengHei UI" panose="020B0604030504040204" pitchFamily="34" charset="-120"/>
              </a:rPr>
              <a:t>МОДУЛЕй</a:t>
            </a:r>
            <a:r>
              <a:rPr lang="ru-RU" cap="all" dirty="0">
                <a:solidFill>
                  <a:schemeClr val="bg1"/>
                </a:solidFill>
                <a:latin typeface="Microsoft JhengHei UI" panose="020B0604030504040204" pitchFamily="34" charset="-120"/>
                <a:ea typeface="Microsoft JhengHei UI" panose="020B0604030504040204" pitchFamily="34" charset="-120"/>
              </a:rPr>
              <a:t> </a:t>
            </a:r>
            <a:r>
              <a:rPr lang="en-US" cap="all" dirty="0">
                <a:solidFill>
                  <a:schemeClr val="bg1"/>
                </a:solidFill>
                <a:latin typeface="Microsoft JhengHei UI" panose="020B0604030504040204" pitchFamily="34" charset="-120"/>
                <a:ea typeface="Microsoft JhengHei UI" panose="020B0604030504040204" pitchFamily="34" charset="-120"/>
              </a:rPr>
              <a:t>/ </a:t>
            </a:r>
            <a:r>
              <a:rPr lang="ru-RU" cap="all" dirty="0" err="1">
                <a:solidFill>
                  <a:schemeClr val="bg1"/>
                </a:solidFill>
                <a:latin typeface="Microsoft JhengHei UI" panose="020B0604030504040204" pitchFamily="34" charset="-120"/>
                <a:ea typeface="Microsoft JhengHei UI" panose="020B0604030504040204" pitchFamily="34" charset="-120"/>
              </a:rPr>
              <a:t>КОнцепция</a:t>
            </a:r>
            <a:r>
              <a:rPr lang="en-US" cap="all" dirty="0">
                <a:solidFill>
                  <a:schemeClr val="bg1"/>
                </a:solidFill>
                <a:latin typeface="Microsoft JhengHei UI" panose="020B0604030504040204" pitchFamily="34" charset="-120"/>
                <a:ea typeface="Microsoft JhengHei UI" panose="020B0604030504040204" pitchFamily="34" charset="-120"/>
              </a:rPr>
              <a:t> </a:t>
            </a:r>
            <a:r>
              <a:rPr lang="ru-RU" cap="all" dirty="0">
                <a:solidFill>
                  <a:schemeClr val="bg1"/>
                </a:solidFill>
                <a:latin typeface="Microsoft JhengHei UI" panose="020B0604030504040204" pitchFamily="34" charset="-120"/>
                <a:ea typeface="Microsoft JhengHei UI" panose="020B0604030504040204" pitchFamily="34" charset="-120"/>
              </a:rPr>
              <a:t>и подход к обучению</a:t>
            </a:r>
            <a:endParaRPr lang="ru-RU" sz="2200" cap="all" dirty="0">
              <a:solidFill>
                <a:schemeClr val="bg1"/>
              </a:solidFill>
              <a:latin typeface="Microsoft JhengHei UI" panose="020B0604030504040204" pitchFamily="34" charset="-120"/>
              <a:ea typeface="Microsoft JhengHei UI" panose="020B0604030504040204" pitchFamily="34" charset="-120"/>
            </a:endParaRPr>
          </a:p>
        </p:txBody>
      </p:sp>
      <p:sp>
        <p:nvSpPr>
          <p:cNvPr id="13" name="Прямоугольник 12">
            <a:extLst>
              <a:ext uri="{FF2B5EF4-FFF2-40B4-BE49-F238E27FC236}">
                <a16:creationId xmlns:a16="http://schemas.microsoft.com/office/drawing/2014/main" id="{0B2E459B-D291-40F1-BC43-35AD9E16D472}"/>
              </a:ext>
            </a:extLst>
          </p:cNvPr>
          <p:cNvSpPr/>
          <p:nvPr/>
        </p:nvSpPr>
        <p:spPr>
          <a:xfrm>
            <a:off x="5235" y="6331352"/>
            <a:ext cx="6090765" cy="307777"/>
          </a:xfrm>
          <a:prstGeom prst="rect">
            <a:avLst/>
          </a:prstGeom>
          <a:solidFill>
            <a:schemeClr val="accent2"/>
          </a:solidFill>
        </p:spPr>
        <p:txBody>
          <a:bodyPr wrap="square">
            <a:spAutoFit/>
          </a:bodyPr>
          <a:lstStyle/>
          <a:p>
            <a:pPr algn="ctr"/>
            <a:r>
              <a:rPr lang="ru-RU" sz="1400" dirty="0">
                <a:solidFill>
                  <a:schemeClr val="bg1"/>
                </a:solidFill>
                <a:latin typeface="Myriad Pro Cond" panose="020B0506030403020204" pitchFamily="34" charset="0"/>
              </a:rPr>
              <a:t>2016 - 202</a:t>
            </a:r>
            <a:r>
              <a:rPr lang="en-US" sz="1400" dirty="0">
                <a:solidFill>
                  <a:schemeClr val="bg1"/>
                </a:solidFill>
                <a:latin typeface="Myriad Pro Cond" panose="020B0506030403020204" pitchFamily="34" charset="0"/>
              </a:rPr>
              <a:t>2   |    www.bitesize.pro  | bitesize@yandex.ru</a:t>
            </a:r>
            <a:endParaRPr lang="ru-RU" sz="1400" dirty="0">
              <a:solidFill>
                <a:schemeClr val="bg1"/>
              </a:solidFill>
              <a:latin typeface="Myriad Pro Cond" panose="020B0506030403020204" pitchFamily="34" charset="0"/>
            </a:endParaRPr>
          </a:p>
        </p:txBody>
      </p:sp>
      <p:pic>
        <p:nvPicPr>
          <p:cNvPr id="15" name="Рисунок 14">
            <a:extLst>
              <a:ext uri="{FF2B5EF4-FFF2-40B4-BE49-F238E27FC236}">
                <a16:creationId xmlns:a16="http://schemas.microsoft.com/office/drawing/2014/main" id="{95F94424-D9A4-4DB2-9035-E7CA93AB3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9108" y="4865861"/>
            <a:ext cx="3213185" cy="862969"/>
          </a:xfrm>
          <a:prstGeom prst="rect">
            <a:avLst/>
          </a:prstGeom>
        </p:spPr>
      </p:pic>
    </p:spTree>
    <p:extLst>
      <p:ext uri="{BB962C8B-B14F-4D97-AF65-F5344CB8AC3E}">
        <p14:creationId xmlns:p14="http://schemas.microsoft.com/office/powerpoint/2010/main" val="363741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69014"/>
            <a:ext cx="9392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Личная эффективность и доведение дел до конца</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24486" y="1974561"/>
            <a:ext cx="7328171" cy="3073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 наше время личная эффективность во многом базируется на </a:t>
            </a:r>
            <a:r>
              <a:rPr lang="ru-RU" sz="1400" b="1" dirty="0">
                <a:latin typeface="Microsoft JhengHei Light" panose="020B0304030504040204" pitchFamily="34" charset="-120"/>
                <a:ea typeface="Microsoft JhengHei Light" panose="020B0304030504040204" pitchFamily="34" charset="-120"/>
              </a:rPr>
              <a:t>ежедневной способности делать то, что пообещал, </a:t>
            </a:r>
            <a:r>
              <a:rPr lang="ru-RU" sz="1400" dirty="0">
                <a:latin typeface="Microsoft JhengHei Light" panose="020B0304030504040204" pitchFamily="34" charset="-120"/>
                <a:ea typeface="Microsoft JhengHei Light" panose="020B0304030504040204" pitchFamily="34" charset="-120"/>
              </a:rPr>
              <a:t>не теряя дела «по дороге». К сожалению, большинство </a:t>
            </a:r>
            <a:r>
              <a:rPr lang="ru-RU" sz="1400" b="1" dirty="0">
                <a:latin typeface="Microsoft JhengHei Light" panose="020B0304030504040204" pitchFamily="34" charset="-120"/>
                <a:ea typeface="Microsoft JhengHei Light" panose="020B0304030504040204" pitchFamily="34" charset="-120"/>
              </a:rPr>
              <a:t>рациональных советов</a:t>
            </a:r>
            <a:r>
              <a:rPr lang="ru-RU" sz="1400" dirty="0">
                <a:latin typeface="Microsoft JhengHei Light" panose="020B0304030504040204" pitchFamily="34" charset="-120"/>
                <a:ea typeface="Microsoft JhengHei Light" panose="020B0304030504040204" pitchFamily="34" charset="-120"/>
              </a:rPr>
              <a:t> оказываются для нас бесполезны. «Просто делай приоритетные задачи и не откладывай важное на последний момент» - звучит правильно и просто, только не понятно, как такого добиться?</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Основная задача тренинга – научить участников </a:t>
            </a:r>
            <a:r>
              <a:rPr lang="ru-RU" sz="1400" b="1" dirty="0">
                <a:latin typeface="Microsoft JhengHei Light" panose="020B0304030504040204" pitchFamily="34" charset="-120"/>
                <a:ea typeface="Microsoft JhengHei Light" panose="020B0304030504040204" pitchFamily="34" charset="-120"/>
              </a:rPr>
              <a:t>быстро и четко справляться с делами </a:t>
            </a:r>
            <a:r>
              <a:rPr lang="ru-RU" sz="1400" dirty="0">
                <a:latin typeface="Microsoft JhengHei Light" panose="020B0304030504040204" pitchFamily="34" charset="-120"/>
                <a:ea typeface="Microsoft JhengHei Light" panose="020B0304030504040204" pitchFamily="34" charset="-120"/>
              </a:rPr>
              <a:t>(как рабочими, так и своими личными) и </a:t>
            </a:r>
            <a:r>
              <a:rPr lang="ru-RU" sz="1400" b="1" dirty="0">
                <a:latin typeface="Microsoft JhengHei Light" panose="020B0304030504040204" pitchFamily="34" charset="-120"/>
                <a:ea typeface="Microsoft JhengHei Light" panose="020B0304030504040204" pitchFamily="34" charset="-120"/>
              </a:rPr>
              <a:t>планомерно </a:t>
            </a:r>
            <a:r>
              <a:rPr lang="ru-RU" sz="1400" dirty="0">
                <a:latin typeface="Microsoft JhengHei Light" panose="020B0304030504040204" pitchFamily="34" charset="-120"/>
                <a:ea typeface="Microsoft JhengHei Light" panose="020B0304030504040204" pitchFamily="34" charset="-120"/>
              </a:rPr>
              <a:t>приближаться к своим </a:t>
            </a:r>
            <a:r>
              <a:rPr lang="ru-RU" sz="1400" b="1" dirty="0">
                <a:latin typeface="Microsoft JhengHei Light" panose="020B0304030504040204" pitchFamily="34" charset="-120"/>
                <a:ea typeface="Microsoft JhengHei Light" panose="020B0304030504040204" pitchFamily="34" charset="-120"/>
              </a:rPr>
              <a:t>стратегическим/глобальным целям</a:t>
            </a:r>
            <a:r>
              <a:rPr lang="ru-RU" sz="1400" dirty="0">
                <a:latin typeface="Microsoft JhengHei Light" panose="020B0304030504040204" pitchFamily="34" charset="-120"/>
                <a:ea typeface="Microsoft JhengHei Light" panose="020B0304030504040204" pitchFamily="34" charset="-120"/>
              </a:rPr>
              <a:t>, сохраняя при этом все особенности живого человека такие как творчество, креативность и импульсивность, которая в результате обучения станет более осознанной.</a:t>
            </a:r>
          </a:p>
        </p:txBody>
      </p:sp>
      <p:pic>
        <p:nvPicPr>
          <p:cNvPr id="7" name="Рисунок 6">
            <a:extLst>
              <a:ext uri="{FF2B5EF4-FFF2-40B4-BE49-F238E27FC236}">
                <a16:creationId xmlns:a16="http://schemas.microsoft.com/office/drawing/2014/main" id="{9F8E284D-B4FB-4E18-90FA-4BDD065E62C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contrast="10000"/>
                    </a14:imgEffect>
                  </a14:imgLayer>
                </a14:imgProps>
              </a:ext>
              <a:ext uri="{28A0092B-C50C-407E-A947-70E740481C1C}">
                <a14:useLocalDpi xmlns:a14="http://schemas.microsoft.com/office/drawing/2010/main"/>
              </a:ext>
            </a:extLst>
          </a:blip>
          <a:srcRect/>
          <a:stretch/>
        </p:blipFill>
        <p:spPr>
          <a:xfrm>
            <a:off x="8094265" y="1686703"/>
            <a:ext cx="3922027" cy="2795869"/>
          </a:xfrm>
          <a:prstGeom prst="rect">
            <a:avLst/>
          </a:prstGeom>
        </p:spPr>
      </p:pic>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9637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Объект 2">
            <a:extLst>
              <a:ext uri="{FF2B5EF4-FFF2-40B4-BE49-F238E27FC236}">
                <a16:creationId xmlns:a16="http://schemas.microsoft.com/office/drawing/2014/main" id="{F9060DF8-E2D4-4B04-BDEF-7905B6AF1214}"/>
              </a:ext>
            </a:extLst>
          </p:cNvPr>
          <p:cNvSpPr txBox="1">
            <a:spLocks/>
          </p:cNvSpPr>
          <p:nvPr/>
        </p:nvSpPr>
        <p:spPr>
          <a:xfrm>
            <a:off x="275366" y="5174762"/>
            <a:ext cx="8139291" cy="1803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Почему книги по тайм менеджменту не «работают»: как устроен наш мозг на самом деле (по </a:t>
            </a:r>
            <a:r>
              <a:rPr lang="ru-RU" sz="1200" dirty="0" err="1">
                <a:solidFill>
                  <a:srgbClr val="000000"/>
                </a:solidFill>
                <a:latin typeface="Microsoft YaHei Light" panose="020B0502040204020203" pitchFamily="34" charset="-122"/>
                <a:ea typeface="Microsoft YaHei Light" panose="020B0502040204020203" pitchFamily="34" charset="-122"/>
              </a:rPr>
              <a:t>Канеману</a:t>
            </a:r>
            <a:r>
              <a:rPr lang="ru-RU" sz="1200" dirty="0">
                <a:solidFill>
                  <a:srgbClr val="000000"/>
                </a:solidFill>
                <a:latin typeface="Microsoft YaHei Light" panose="020B0502040204020203" pitchFamily="34" charset="-122"/>
                <a:ea typeface="Microsoft YaHei Light" panose="020B0502040204020203" pitchFamily="34" charset="-122"/>
              </a:rPr>
              <a:t>)</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восстановить баланс между работой и личной жизнью в обстановке «тушения пожаров»</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довести до конца то, что постоянно откладывалось на потом</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минимизировать риски в проектах, когда сложности возникают из-за мелочей: кто-то не перезвонил, кто-то собирался обсудить вопрос, но он вылетел из головы </a:t>
            </a:r>
          </a:p>
        </p:txBody>
      </p:sp>
      <p:cxnSp>
        <p:nvCxnSpPr>
          <p:cNvPr id="19" name="Прямая соединительная линия 18">
            <a:extLst>
              <a:ext uri="{FF2B5EF4-FFF2-40B4-BE49-F238E27FC236}">
                <a16:creationId xmlns:a16="http://schemas.microsoft.com/office/drawing/2014/main" id="{61535FCB-746F-4102-81DA-2AA8E245E49F}"/>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270468-21D6-4A89-9793-7B02C9E591A4}"/>
              </a:ext>
            </a:extLst>
          </p:cNvPr>
          <p:cNvSpPr txBox="1"/>
          <p:nvPr/>
        </p:nvSpPr>
        <p:spPr>
          <a:xfrm>
            <a:off x="300772" y="4779982"/>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Tree>
    <p:extLst>
      <p:ext uri="{BB962C8B-B14F-4D97-AF65-F5344CB8AC3E}">
        <p14:creationId xmlns:p14="http://schemas.microsoft.com/office/powerpoint/2010/main" val="308764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69014"/>
            <a:ext cx="9392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Личная эффективность 2: эффективная неделя</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44806" y="1954241"/>
            <a:ext cx="7328171" cy="3073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Основная задача тренинга - научиться </a:t>
            </a:r>
            <a:r>
              <a:rPr lang="ru-RU" sz="1400" b="1" dirty="0">
                <a:latin typeface="Microsoft JhengHei Light" panose="020B0304030504040204" pitchFamily="34" charset="-120"/>
                <a:ea typeface="Microsoft JhengHei Light" panose="020B0304030504040204" pitchFamily="34" charset="-120"/>
              </a:rPr>
              <a:t>планомерно </a:t>
            </a:r>
            <a:r>
              <a:rPr lang="ru-RU" sz="1400" dirty="0">
                <a:latin typeface="Microsoft JhengHei Light" panose="020B0304030504040204" pitchFamily="34" charset="-120"/>
                <a:ea typeface="Microsoft JhengHei Light" panose="020B0304030504040204" pitchFamily="34" charset="-120"/>
              </a:rPr>
              <a:t>приближаться к своим </a:t>
            </a:r>
            <a:r>
              <a:rPr lang="ru-RU" sz="1400" b="1" dirty="0">
                <a:latin typeface="Microsoft JhengHei Light" panose="020B0304030504040204" pitchFamily="34" charset="-120"/>
                <a:ea typeface="Microsoft JhengHei Light" panose="020B0304030504040204" pitchFamily="34" charset="-120"/>
              </a:rPr>
              <a:t>стратегическим целям, </a:t>
            </a:r>
            <a:r>
              <a:rPr lang="ru-RU" sz="1400" dirty="0">
                <a:latin typeface="Microsoft JhengHei Light" panose="020B0304030504040204" pitchFamily="34" charset="-120"/>
                <a:ea typeface="Microsoft JhengHei Light" panose="020B0304030504040204" pitchFamily="34" charset="-120"/>
              </a:rPr>
              <a:t>в обстановке оперативной текучки. </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Ключевая идея простая – чтобы </a:t>
            </a:r>
            <a:r>
              <a:rPr lang="ru-RU" sz="1400" b="1" dirty="0">
                <a:latin typeface="Microsoft JhengHei Light" panose="020B0304030504040204" pitchFamily="34" charset="-120"/>
                <a:ea typeface="Microsoft JhengHei Light" panose="020B0304030504040204" pitchFamily="34" charset="-120"/>
              </a:rPr>
              <a:t>все</a:t>
            </a:r>
            <a:r>
              <a:rPr lang="ru-RU" sz="1400" dirty="0">
                <a:latin typeface="Microsoft JhengHei Light" panose="020B0304030504040204" pitchFamily="34" charset="-120"/>
                <a:ea typeface="Microsoft JhengHei Light" panose="020B0304030504040204" pitchFamily="34" charset="-120"/>
              </a:rPr>
              <a:t> успевать нужно просто </a:t>
            </a:r>
            <a:r>
              <a:rPr lang="ru-RU" sz="1400" b="1" dirty="0">
                <a:latin typeface="Microsoft JhengHei Light" panose="020B0304030504040204" pitchFamily="34" charset="-120"/>
                <a:ea typeface="Microsoft JhengHei Light" panose="020B0304030504040204" pitchFamily="34" charset="-120"/>
              </a:rPr>
              <a:t>все</a:t>
            </a:r>
            <a:r>
              <a:rPr lang="ru-RU" sz="1400" dirty="0">
                <a:latin typeface="Microsoft JhengHei Light" panose="020B0304030504040204" pitchFamily="34" charset="-120"/>
                <a:ea typeface="Microsoft JhengHei Light" panose="020B0304030504040204" pitchFamily="34" charset="-120"/>
              </a:rPr>
              <a:t> запланировать. И потом сделать. Казалось бы, все просто, однако на пути выращивания этой привычке нас ждут несколько испытаний и внутренних открытий.</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Недельный горизонт планирования оптимален, так как в нем есть и рабочие и выходные дни, и он очень понятен человеку. Но в нем подстерегают и опасности в виде «пожаров» и сообщений из мессенджеров, когда по итогам целого дня все, что было запланировано остается на завтра. </a:t>
            </a:r>
          </a:p>
          <a:p>
            <a:pPr marL="0" indent="0">
              <a:lnSpc>
                <a:spcPct val="110000"/>
              </a:lnSpc>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a:p>
            <a:pPr marL="0" indent="0">
              <a:lnSpc>
                <a:spcPct val="110000"/>
              </a:lnSpc>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a:p>
            <a:pPr marL="0" indent="0">
              <a:lnSpc>
                <a:spcPct val="110000"/>
              </a:lnSpc>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a:p>
            <a:pPr marL="0" indent="0">
              <a:lnSpc>
                <a:spcPct val="110000"/>
              </a:lnSpc>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8" name="TextBox 17">
            <a:extLst>
              <a:ext uri="{FF2B5EF4-FFF2-40B4-BE49-F238E27FC236}">
                <a16:creationId xmlns:a16="http://schemas.microsoft.com/office/drawing/2014/main" id="{EDBB288E-2367-4EAE-8E61-E42BC9B8098A}"/>
              </a:ext>
            </a:extLst>
          </p:cNvPr>
          <p:cNvSpPr txBox="1"/>
          <p:nvPr/>
        </p:nvSpPr>
        <p:spPr>
          <a:xfrm>
            <a:off x="346732" y="157605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Объект 2">
            <a:extLst>
              <a:ext uri="{FF2B5EF4-FFF2-40B4-BE49-F238E27FC236}">
                <a16:creationId xmlns:a16="http://schemas.microsoft.com/office/drawing/2014/main" id="{F9060DF8-E2D4-4B04-BDEF-7905B6AF1214}"/>
              </a:ext>
            </a:extLst>
          </p:cNvPr>
          <p:cNvSpPr txBox="1">
            <a:spLocks/>
          </p:cNvSpPr>
          <p:nvPr/>
        </p:nvSpPr>
        <p:spPr>
          <a:xfrm>
            <a:off x="275366" y="5113802"/>
            <a:ext cx="8139291" cy="1803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268288">
              <a:spcBef>
                <a:spcPts val="600"/>
              </a:spcBef>
              <a:spcAft>
                <a:spcPts val="600"/>
              </a:spcAft>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Вспомнить все: ключевые </a:t>
            </a:r>
            <a:r>
              <a:rPr lang="ru-RU" sz="1200" dirty="0" err="1">
                <a:solidFill>
                  <a:srgbClr val="000000"/>
                </a:solidFill>
                <a:latin typeface="Microsoft YaHei Light" panose="020B0502040204020203" pitchFamily="34" charset="-122"/>
                <a:ea typeface="Microsoft YaHei Light" panose="020B0502040204020203" pitchFamily="34" charset="-122"/>
              </a:rPr>
              <a:t>лайфхаки</a:t>
            </a:r>
            <a:r>
              <a:rPr lang="ru-RU" sz="1200" dirty="0">
                <a:solidFill>
                  <a:srgbClr val="000000"/>
                </a:solidFill>
                <a:latin typeface="Microsoft YaHei Light" panose="020B0502040204020203" pitchFamily="34" charset="-122"/>
                <a:ea typeface="Microsoft YaHei Light" panose="020B0502040204020203" pitchFamily="34" charset="-122"/>
              </a:rPr>
              <a:t> модуля «Личная эффективность 1»</a:t>
            </a:r>
          </a:p>
          <a:p>
            <a:pPr marL="171450" indent="-171450" defTabSz="268288">
              <a:spcBef>
                <a:spcPts val="600"/>
              </a:spcBef>
              <a:spcAft>
                <a:spcPts val="600"/>
              </a:spcAft>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Реальность 21 века: от тайм менеджмента к «</a:t>
            </a:r>
            <a:r>
              <a:rPr lang="ru-RU" sz="1200" dirty="0" err="1">
                <a:solidFill>
                  <a:srgbClr val="000000"/>
                </a:solidFill>
                <a:latin typeface="Microsoft YaHei Light" panose="020B0502040204020203" pitchFamily="34" charset="-122"/>
                <a:ea typeface="Microsoft YaHei Light" panose="020B0502040204020203" pitchFamily="34" charset="-122"/>
              </a:rPr>
              <a:t>мыслетопливо</a:t>
            </a:r>
            <a:r>
              <a:rPr lang="ru-RU" sz="1200" dirty="0">
                <a:solidFill>
                  <a:srgbClr val="000000"/>
                </a:solidFill>
                <a:latin typeface="Microsoft YaHei Light" panose="020B0502040204020203" pitchFamily="34" charset="-122"/>
                <a:ea typeface="Microsoft YaHei Light" panose="020B0502040204020203" pitchFamily="34" charset="-122"/>
              </a:rPr>
              <a:t> менеджменту»</a:t>
            </a:r>
          </a:p>
          <a:p>
            <a:pPr marL="171450" indent="-171450" defTabSz="268288">
              <a:spcBef>
                <a:spcPts val="600"/>
              </a:spcBef>
              <a:spcAft>
                <a:spcPts val="600"/>
              </a:spcAft>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Матрица </a:t>
            </a:r>
            <a:r>
              <a:rPr lang="ru-RU" sz="1200" dirty="0" err="1">
                <a:solidFill>
                  <a:srgbClr val="000000"/>
                </a:solidFill>
                <a:latin typeface="Microsoft YaHei Light" panose="020B0502040204020203" pitchFamily="34" charset="-122"/>
                <a:ea typeface="Microsoft YaHei Light" panose="020B0502040204020203" pitchFamily="34" charset="-122"/>
              </a:rPr>
              <a:t>Эйзенхауера</a:t>
            </a:r>
            <a:r>
              <a:rPr lang="ru-RU" sz="1200" dirty="0">
                <a:solidFill>
                  <a:srgbClr val="000000"/>
                </a:solidFill>
                <a:latin typeface="Microsoft YaHei Light" panose="020B0502040204020203" pitchFamily="34" charset="-122"/>
                <a:ea typeface="Microsoft YaHei Light" panose="020B0502040204020203" pitchFamily="34" charset="-122"/>
              </a:rPr>
              <a:t>, подход </a:t>
            </a:r>
            <a:r>
              <a:rPr lang="ru-RU" sz="1200" dirty="0" err="1">
                <a:solidFill>
                  <a:srgbClr val="000000"/>
                </a:solidFill>
                <a:latin typeface="Microsoft YaHei Light" panose="020B0502040204020203" pitchFamily="34" charset="-122"/>
                <a:ea typeface="Microsoft YaHei Light" panose="020B0502040204020203" pitchFamily="34" charset="-122"/>
              </a:rPr>
              <a:t>Канемана</a:t>
            </a:r>
            <a:r>
              <a:rPr lang="ru-RU" sz="1200" dirty="0">
                <a:solidFill>
                  <a:srgbClr val="000000"/>
                </a:solidFill>
                <a:latin typeface="Microsoft YaHei Light" panose="020B0502040204020203" pitchFamily="34" charset="-122"/>
                <a:ea typeface="Microsoft YaHei Light" panose="020B0502040204020203" pitchFamily="34" charset="-122"/>
              </a:rPr>
              <a:t> и выращивание дисциплины квадранта </a:t>
            </a:r>
            <a:r>
              <a:rPr lang="en-US" sz="1200" dirty="0">
                <a:solidFill>
                  <a:srgbClr val="000000"/>
                </a:solidFill>
                <a:latin typeface="Microsoft YaHei Light" panose="020B0502040204020203" pitchFamily="34" charset="-122"/>
                <a:ea typeface="Microsoft YaHei Light" panose="020B0502040204020203" pitchFamily="34" charset="-122"/>
              </a:rPr>
              <a:t>II</a:t>
            </a: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Bef>
                <a:spcPts val="600"/>
              </a:spcBef>
              <a:spcAft>
                <a:spcPts val="600"/>
              </a:spcAft>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Процесс еженедельного планирования: ключевые роли, </a:t>
            </a:r>
            <a:r>
              <a:rPr lang="en-US" sz="1200" dirty="0">
                <a:solidFill>
                  <a:srgbClr val="000000"/>
                </a:solidFill>
                <a:latin typeface="Microsoft YaHei Light" panose="020B0502040204020203" pitchFamily="34" charset="-122"/>
                <a:ea typeface="Microsoft YaHei Light" panose="020B0502040204020203" pitchFamily="34" charset="-122"/>
              </a:rPr>
              <a:t>big rocks</a:t>
            </a:r>
            <a:r>
              <a:rPr lang="ru-RU" sz="1200" dirty="0">
                <a:solidFill>
                  <a:srgbClr val="000000"/>
                </a:solidFill>
                <a:latin typeface="Microsoft YaHei Light" panose="020B0502040204020203" pitchFamily="34" charset="-122"/>
                <a:ea typeface="Microsoft YaHei Light" panose="020B0502040204020203" pitchFamily="34" charset="-122"/>
              </a:rPr>
              <a:t> и проверка/</a:t>
            </a:r>
            <a:r>
              <a:rPr lang="ru-RU" sz="1200" dirty="0" err="1">
                <a:solidFill>
                  <a:srgbClr val="000000"/>
                </a:solidFill>
                <a:latin typeface="Microsoft YaHei Light" panose="020B0502040204020203" pitchFamily="34" charset="-122"/>
                <a:ea typeface="Microsoft YaHei Light" panose="020B0502040204020203" pitchFamily="34" charset="-122"/>
              </a:rPr>
              <a:t>ревью</a:t>
            </a:r>
            <a:r>
              <a:rPr lang="ru-RU" sz="1200" dirty="0">
                <a:solidFill>
                  <a:srgbClr val="000000"/>
                </a:solidFill>
                <a:latin typeface="Microsoft YaHei Light" panose="020B0502040204020203" pitchFamily="34" charset="-122"/>
                <a:ea typeface="Microsoft YaHei Light" panose="020B0502040204020203" pitchFamily="34" charset="-122"/>
              </a:rPr>
              <a:t> списка задач</a:t>
            </a:r>
          </a:p>
          <a:p>
            <a:pPr marL="171450" indent="-171450" defTabSz="268288">
              <a:spcBef>
                <a:spcPts val="600"/>
              </a:spcBef>
              <a:spcAft>
                <a:spcPts val="600"/>
              </a:spcAft>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продуктивно продвигать вперед глобальные задачи даже в состоянии потока входящей информации</a:t>
            </a:r>
          </a:p>
          <a:p>
            <a:pPr marL="171450" indent="-171450" defTabSz="268288">
              <a:spcBef>
                <a:spcPts val="600"/>
              </a:spcBef>
              <a:spcAft>
                <a:spcPts val="600"/>
              </a:spcAft>
              <a:buClr>
                <a:srgbClr val="951B1E"/>
              </a:buClr>
              <a:buSzPct val="120000"/>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cxnSp>
        <p:nvCxnSpPr>
          <p:cNvPr id="19" name="Прямая соединительная линия 18">
            <a:extLst>
              <a:ext uri="{FF2B5EF4-FFF2-40B4-BE49-F238E27FC236}">
                <a16:creationId xmlns:a16="http://schemas.microsoft.com/office/drawing/2014/main" id="{61535FCB-746F-4102-81DA-2AA8E245E49F}"/>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270468-21D6-4A89-9793-7B02C9E591A4}"/>
              </a:ext>
            </a:extLst>
          </p:cNvPr>
          <p:cNvSpPr txBox="1"/>
          <p:nvPr/>
        </p:nvSpPr>
        <p:spPr>
          <a:xfrm>
            <a:off x="300772" y="4739342"/>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pic>
        <p:nvPicPr>
          <p:cNvPr id="2" name="Рисунок 1">
            <a:extLst>
              <a:ext uri="{FF2B5EF4-FFF2-40B4-BE49-F238E27FC236}">
                <a16:creationId xmlns:a16="http://schemas.microsoft.com/office/drawing/2014/main" id="{B09D66F9-07AD-4A92-A4DC-939DFCC6B3E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7900020" y="1753053"/>
            <a:ext cx="3860800" cy="2611121"/>
          </a:xfrm>
          <a:prstGeom prst="rect">
            <a:avLst/>
          </a:prstGeom>
        </p:spPr>
      </p:pic>
    </p:spTree>
    <p:extLst>
      <p:ext uri="{BB962C8B-B14F-4D97-AF65-F5344CB8AC3E}">
        <p14:creationId xmlns:p14="http://schemas.microsoft.com/office/powerpoint/2010/main" val="208371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E958304-588C-4625-B541-7198422F66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94186" y="1754385"/>
            <a:ext cx="4567433" cy="3349230"/>
          </a:xfrm>
          <a:prstGeom prst="rect">
            <a:avLst/>
          </a:prstGeom>
        </p:spPr>
      </p:pic>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DISC и Построение отношений </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932766"/>
            <a:ext cx="6681162" cy="29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На этом тренинге вы познакомитесь с двумя концепциями построения эффективных  взаимоотношений: типологией личности DISC Уильяма </a:t>
            </a:r>
            <a:r>
              <a:rPr lang="ru-RU" sz="1300" dirty="0" err="1">
                <a:latin typeface="Microsoft JhengHei Light" panose="020B0304030504040204" pitchFamily="34" charset="-120"/>
                <a:ea typeface="Microsoft JhengHei Light" panose="020B0304030504040204" pitchFamily="34" charset="-120"/>
              </a:rPr>
              <a:t>Марстона</a:t>
            </a:r>
            <a:r>
              <a:rPr lang="ru-RU" sz="1300" dirty="0">
                <a:latin typeface="Microsoft JhengHei Light" panose="020B0304030504040204" pitchFamily="34" charset="-120"/>
                <a:ea typeface="Microsoft JhengHei Light" panose="020B0304030504040204" pitchFamily="34" charset="-120"/>
              </a:rPr>
              <a:t> и уровнями открытости по Рону и Ори </a:t>
            </a:r>
            <a:r>
              <a:rPr lang="ru-RU" sz="1300" dirty="0" err="1">
                <a:latin typeface="Microsoft JhengHei Light" panose="020B0304030504040204" pitchFamily="34" charset="-120"/>
                <a:ea typeface="Microsoft JhengHei Light" panose="020B0304030504040204" pitchFamily="34" charset="-120"/>
              </a:rPr>
              <a:t>Брафман</a:t>
            </a:r>
            <a:r>
              <a:rPr lang="ru-RU" sz="1300" dirty="0">
                <a:latin typeface="Microsoft JhengHei Light" panose="020B0304030504040204" pitchFamily="34" charset="-120"/>
                <a:ea typeface="Microsoft JhengHei Light" panose="020B0304030504040204" pitchFamily="34" charset="-120"/>
              </a:rPr>
              <a:t>. </a:t>
            </a:r>
          </a:p>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Типология DISC позволяет лучше понять и принять себя и, главное, научиться понимать личностные особенности других людей. Это позволит вам разговаривать с собеседником на его языке и его словами и облегчает как общение, так и влияние. </a:t>
            </a:r>
          </a:p>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А также вы познакомитесь с разными уровнями открытости и в итоге найдете свой подход к построению взаимоотношений, основанный на открытости, различиях и доверии. </a:t>
            </a:r>
            <a:endParaRPr lang="en-US" sz="13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256122"/>
            <a:ext cx="7785051" cy="132343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Формула «Доверие = Сходство * Открытость»</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Психотипы людей/клиентов по технологии DISС и рекомендации для быстрой диагностики «в полях»</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Важность установления раппорта, три направления подстройки</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Рекомендации для подстройки под каждый психотип</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Уровни открытости в общении и правила создания атмосферы открытости</a:t>
            </a: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9280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5574747" y="18219"/>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chemeClr val="accent6">
                  <a:lumMod val="75000"/>
                </a:schemeClr>
              </a:solidFill>
            </a:endParaRP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Трудные Разговоры</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42556" y="1869407"/>
            <a:ext cx="6787450" cy="363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Когда люди работают вместе, неизбежно будут моменты, когда что-то пойдет не так, как этого хотелось. И какие ситуации часто бывают трудными в обсуждении. Мы либо вежливо избегаем разговоров на эти темы, либо ведем их не всегда самым эффективным образом. Например, паркуем со словами «да что я буду связываться» или во время обсуждения поднимаем эмоциональный градус разговора. </a:t>
            </a:r>
          </a:p>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Этот тренинг ключевого навыка эффективного сотрудничества - </a:t>
            </a:r>
            <a:r>
              <a:rPr lang="ru-RU" sz="1300" b="1" dirty="0">
                <a:latin typeface="Microsoft JhengHei Light" panose="020B0304030504040204" pitchFamily="34" charset="-120"/>
                <a:ea typeface="Microsoft JhengHei Light" panose="020B0304030504040204" pitchFamily="34" charset="-120"/>
              </a:rPr>
              <a:t>способности открыто и умело обсуждать сложные, эмоциональные и рискованные вопросы. </a:t>
            </a:r>
          </a:p>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Мы будем тренироваться открыто обсуждать с собеседником сложные, эмоциональные и рискованные вопросы. И шаг за шагом разбираться, как вести трудные разговоры, сохраняя баланс «на равных», доверие и конструктивный диалог. </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3418" y="5649822"/>
            <a:ext cx="7785051" cy="106182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Модель конструктивного подхода к проведению сложных разговоров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Уровень эгоцентричности и его оптимальный уровень для активной позиции в команде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«Я-сообщение» и конструктивный разговор о разногласиях и различиях</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Атмосфера в команде. Число </a:t>
            </a:r>
            <a:r>
              <a:rPr lang="ru-RU" sz="1200" dirty="0" err="1">
                <a:solidFill>
                  <a:srgbClr val="000000"/>
                </a:solidFill>
                <a:latin typeface="Microsoft YaHei Light" panose="020B0502040204020203" pitchFamily="34" charset="-122"/>
                <a:ea typeface="Microsoft YaHei Light" panose="020B0502040204020203" pitchFamily="34" charset="-122"/>
              </a:rPr>
              <a:t>Лосада</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Losada</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Ratio</a:t>
            </a:r>
            <a:r>
              <a:rPr lang="ru-RU" sz="1200" dirty="0">
                <a:solidFill>
                  <a:srgbClr val="000000"/>
                </a:solidFill>
                <a:latin typeface="Microsoft YaHei Light" panose="020B0502040204020203" pitchFamily="34" charset="-122"/>
                <a:ea typeface="Microsoft YaHei Light" panose="020B0502040204020203" pitchFamily="34" charset="-122"/>
              </a:rPr>
              <a:t>) и как можно на него повлиять</a:t>
            </a:r>
          </a:p>
        </p:txBody>
      </p:sp>
      <p:sp>
        <p:nvSpPr>
          <p:cNvPr id="17" name="TextBox 16">
            <a:extLst>
              <a:ext uri="{FF2B5EF4-FFF2-40B4-BE49-F238E27FC236}">
                <a16:creationId xmlns:a16="http://schemas.microsoft.com/office/drawing/2014/main" id="{C9C73427-D8DC-46C2-BF75-BAB063CE160E}"/>
              </a:ext>
            </a:extLst>
          </p:cNvPr>
          <p:cNvSpPr txBox="1"/>
          <p:nvPr/>
        </p:nvSpPr>
        <p:spPr>
          <a:xfrm>
            <a:off x="300772" y="52963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42238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Рисунок 18">
            <a:extLst>
              <a:ext uri="{FF2B5EF4-FFF2-40B4-BE49-F238E27FC236}">
                <a16:creationId xmlns:a16="http://schemas.microsoft.com/office/drawing/2014/main" id="{B04CEEC0-4A07-4891-8DEE-A66BEA4A64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50715" y="2151502"/>
            <a:ext cx="4702887" cy="2945006"/>
          </a:xfrm>
          <a:prstGeom prst="rect">
            <a:avLst/>
          </a:prstGeom>
        </p:spPr>
      </p:pic>
      <p:sp>
        <p:nvSpPr>
          <p:cNvPr id="13" name="Заголовок 1">
            <a:extLst>
              <a:ext uri="{FF2B5EF4-FFF2-40B4-BE49-F238E27FC236}">
                <a16:creationId xmlns:a16="http://schemas.microsoft.com/office/drawing/2014/main" id="{16F3DFD6-8FFD-4F8D-90CD-267A04D450F7}"/>
              </a:ext>
            </a:extLst>
          </p:cNvPr>
          <p:cNvSpPr txBox="1">
            <a:spLocks/>
          </p:cNvSpPr>
          <p:nvPr/>
        </p:nvSpPr>
        <p:spPr>
          <a:xfrm>
            <a:off x="5877618" y="31722"/>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Hard</a:t>
            </a:r>
            <a:r>
              <a:rPr lang="ru-RU" sz="2800" dirty="0">
                <a:solidFill>
                  <a:schemeClr val="accent6">
                    <a:lumMod val="75000"/>
                  </a:schemeClr>
                </a:solidFill>
              </a:rPr>
              <a:t> </a:t>
            </a:r>
            <a:r>
              <a:rPr lang="en-US" sz="2800" dirty="0">
                <a:solidFill>
                  <a:schemeClr val="accent6">
                    <a:lumMod val="75000"/>
                  </a:schemeClr>
                </a:solidFill>
              </a:rPr>
              <a:t>Talks</a:t>
            </a:r>
          </a:p>
        </p:txBody>
      </p:sp>
    </p:spTree>
    <p:extLst>
      <p:ext uri="{BB962C8B-B14F-4D97-AF65-F5344CB8AC3E}">
        <p14:creationId xmlns:p14="http://schemas.microsoft.com/office/powerpoint/2010/main" val="136782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Головоломка эмоций </a:t>
            </a:r>
            <a:br>
              <a:rPr lang="ru-RU" sz="2800" dirty="0">
                <a:solidFill>
                  <a:schemeClr val="accent2"/>
                </a:solidFill>
              </a:rPr>
            </a:br>
            <a:r>
              <a:rPr lang="ru-RU" sz="2800" dirty="0">
                <a:solidFill>
                  <a:schemeClr val="accent2"/>
                </a:solidFill>
              </a:rPr>
              <a:t>и психологический комфорт</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44807" y="2124449"/>
            <a:ext cx="6837044" cy="28530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Хотим мы этого или нет, но конфликты это часть жизни любой продуктивной команды. При этом давно известно, что эмоциональная атмосфера и общая продуктивность команды связаны друг с другом теснее, чем кажется на первый взгляд. </a:t>
            </a:r>
          </a:p>
          <a:p>
            <a:pPr marL="0" indent="0">
              <a:lnSpc>
                <a:spcPct val="12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Зачастую, это связано с тем, что человек находится в сложном эмоциональном состоянии. Эмоциональный баланс не так просто найти, но когда получается, диалоги выходят на качественно новый уровень. </a:t>
            </a:r>
          </a:p>
          <a:p>
            <a:pPr marL="0" indent="0">
              <a:lnSpc>
                <a:spcPct val="12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На этом воркшопе вы чуть лучше поймете роль конфликтов и их типологию, начнете лучше понимать себя и найдете скрытые резервы для достижения своих целей. Мы вместе будем разбираться, как спокойно и осознанно проводить разговоры в ситуациях, когда внутри что-то определенно бурлит.</a:t>
            </a:r>
          </a:p>
          <a:p>
            <a:pPr marL="0" indent="0">
              <a:lnSpc>
                <a:spcPct val="120000"/>
              </a:lnSpc>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8748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EB680BF2-2633-4BF5-B22D-DAC6209D71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33624" y="1964524"/>
            <a:ext cx="3507245" cy="3133091"/>
          </a:xfrm>
          <a:prstGeom prst="rect">
            <a:avLst/>
          </a:prstGeom>
        </p:spPr>
      </p:pic>
      <p:sp>
        <p:nvSpPr>
          <p:cNvPr id="13" name="Прямоугольник 12">
            <a:extLst>
              <a:ext uri="{FF2B5EF4-FFF2-40B4-BE49-F238E27FC236}">
                <a16:creationId xmlns:a16="http://schemas.microsoft.com/office/drawing/2014/main" id="{6C7D0745-F267-41DB-9843-9FDD2D9EC120}"/>
              </a:ext>
            </a:extLst>
          </p:cNvPr>
          <p:cNvSpPr/>
          <p:nvPr/>
        </p:nvSpPr>
        <p:spPr>
          <a:xfrm>
            <a:off x="293418" y="5609182"/>
            <a:ext cx="7785051" cy="106182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Эволюция представления об эмоциях человека</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Проект «Аристотель» и  ключевые факторы психологического комфорта</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Основные ситуации конфликтов и тактики действий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Тренировка осознанности и </a:t>
            </a:r>
            <a:r>
              <a:rPr lang="ru-RU" sz="1200" dirty="0" err="1">
                <a:solidFill>
                  <a:srgbClr val="000000"/>
                </a:solidFill>
                <a:latin typeface="Microsoft YaHei Light" panose="020B0502040204020203" pitchFamily="34" charset="-122"/>
                <a:ea typeface="Microsoft YaHei Light" panose="020B0502040204020203" pitchFamily="34" charset="-122"/>
              </a:rPr>
              <a:t>проактивности</a:t>
            </a:r>
            <a:r>
              <a:rPr lang="ru-RU" sz="1200" dirty="0">
                <a:solidFill>
                  <a:srgbClr val="000000"/>
                </a:solidFill>
                <a:latin typeface="Microsoft YaHei Light" panose="020B0502040204020203" pitchFamily="34" charset="-122"/>
                <a:ea typeface="Microsoft YaHei Light" panose="020B0502040204020203" pitchFamily="34" charset="-122"/>
              </a:rPr>
              <a:t>, как точка влияния на конфликт</a:t>
            </a:r>
          </a:p>
        </p:txBody>
      </p:sp>
      <p:sp>
        <p:nvSpPr>
          <p:cNvPr id="19" name="TextBox 18">
            <a:extLst>
              <a:ext uri="{FF2B5EF4-FFF2-40B4-BE49-F238E27FC236}">
                <a16:creationId xmlns:a16="http://schemas.microsoft.com/office/drawing/2014/main" id="{32AC0B37-31CF-4564-86BA-64BE18A756CF}"/>
              </a:ext>
            </a:extLst>
          </p:cNvPr>
          <p:cNvSpPr txBox="1"/>
          <p:nvPr/>
        </p:nvSpPr>
        <p:spPr>
          <a:xfrm>
            <a:off x="300772" y="52963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6" name="Заголовок 1">
            <a:extLst>
              <a:ext uri="{FF2B5EF4-FFF2-40B4-BE49-F238E27FC236}">
                <a16:creationId xmlns:a16="http://schemas.microsoft.com/office/drawing/2014/main" id="{ED14EF7D-613C-4921-BD92-5E46EEECB219}"/>
              </a:ext>
            </a:extLst>
          </p:cNvPr>
          <p:cNvSpPr txBox="1">
            <a:spLocks/>
          </p:cNvSpPr>
          <p:nvPr/>
        </p:nvSpPr>
        <p:spPr>
          <a:xfrm>
            <a:off x="5877618" y="31722"/>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 Emotions Inside Out</a:t>
            </a:r>
          </a:p>
        </p:txBody>
      </p:sp>
    </p:spTree>
    <p:extLst>
      <p:ext uri="{BB962C8B-B14F-4D97-AF65-F5344CB8AC3E}">
        <p14:creationId xmlns:p14="http://schemas.microsoft.com/office/powerpoint/2010/main" val="144110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Решение проблем </a:t>
            </a:r>
            <a:br>
              <a:rPr lang="ru-RU" sz="2800" dirty="0">
                <a:solidFill>
                  <a:schemeClr val="accent2"/>
                </a:solidFill>
              </a:rPr>
            </a:br>
            <a:r>
              <a:rPr lang="ru-RU" sz="2800" dirty="0"/>
              <a:t>и принятие решений</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39070" y="1895166"/>
            <a:ext cx="6268207" cy="29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Способность успешно решать проблемы является одной из корневых причин успеха (или неуспеха) проектов и операционной деятельности в организации. Как будто ДНК, этот навык буквально пронизывает ежедневную работу каждого сотрудника. И книжные полки магазинов полны литературы по теме, как решать проблемы и принимать решения. </a:t>
            </a:r>
          </a:p>
          <a:p>
            <a:pPr marL="0" indent="0">
              <a:lnSpc>
                <a:spcPct val="11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Однако на практике мы наблюдаем чуть ли не обратную картину. Решения принимаются импульсивно, а проблемы решается не на уровне корневой причины, а на уровне симптомов.</a:t>
            </a:r>
          </a:p>
          <a:p>
            <a:pPr marL="0" indent="0">
              <a:lnSpc>
                <a:spcPct val="11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Задача этого тренинга -  через практические примеры и ситуации показать участникам простой 4 шаговый алгоритм, который поможет решать до 90% проблем в бизнесе и даже личной жизни.    </a:t>
            </a:r>
          </a:p>
          <a:p>
            <a:pPr marL="0" indent="0">
              <a:buClr>
                <a:schemeClr val="accent2"/>
              </a:buClr>
              <a:buSzPct val="150000"/>
              <a:buNone/>
            </a:pPr>
            <a:endParaRPr lang="en-US" sz="13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413439"/>
            <a:ext cx="7785051" cy="184665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Принципы работа мозга с информацией (на основе модели </a:t>
            </a:r>
            <a:r>
              <a:rPr lang="ru-RU" sz="1200" dirty="0" err="1">
                <a:solidFill>
                  <a:srgbClr val="000000"/>
                </a:solidFill>
                <a:latin typeface="Microsoft YaHei Light" panose="020B0502040204020203" pitchFamily="34" charset="-122"/>
                <a:ea typeface="Microsoft YaHei Light" panose="020B0502040204020203" pitchFamily="34" charset="-122"/>
              </a:rPr>
              <a:t>Дэниэла</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Каннемана</a:t>
            </a:r>
            <a:r>
              <a:rPr lang="ru-RU" sz="1200" dirty="0">
                <a:solidFill>
                  <a:srgbClr val="000000"/>
                </a:solidFill>
                <a:latin typeface="Microsoft YaHei Light" panose="020B0502040204020203" pitchFamily="34" charset="-122"/>
                <a:ea typeface="Microsoft YaHei Light" panose="020B0502040204020203" pitchFamily="34" charset="-122"/>
              </a:rPr>
              <a:t>)</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4-шаговый алгоритм решения проблем. Тонкие нюансы каждого из этапов</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Построение дерева причин и связей, разумное использование метода «пять почему»</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Приемы эффективного принятия решений. Ловушки, которых стоит избегать</a:t>
            </a: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5016518"/>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pic>
        <p:nvPicPr>
          <p:cNvPr id="40" name="Рисунок 39">
            <a:extLst>
              <a:ext uri="{FF2B5EF4-FFF2-40B4-BE49-F238E27FC236}">
                <a16:creationId xmlns:a16="http://schemas.microsoft.com/office/drawing/2014/main" id="{F7057D91-96DE-4BDB-A9BB-54FA86F24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2811" y="1973564"/>
            <a:ext cx="3822613" cy="3652834"/>
          </a:xfrm>
          <a:prstGeom prst="rect">
            <a:avLst/>
          </a:prstGeom>
        </p:spPr>
      </p:pic>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5574747" y="18219"/>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System Thinking and </a:t>
            </a:r>
            <a:br>
              <a:rPr lang="en-US" sz="2800" dirty="0">
                <a:solidFill>
                  <a:schemeClr val="accent6">
                    <a:lumMod val="75000"/>
                  </a:schemeClr>
                </a:solidFill>
              </a:rPr>
            </a:br>
            <a:r>
              <a:rPr lang="en-US" sz="2800" dirty="0">
                <a:solidFill>
                  <a:schemeClr val="accent6">
                    <a:lumMod val="75000"/>
                  </a:schemeClr>
                </a:solidFill>
              </a:rPr>
              <a:t>Problem Solving</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6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12163"/>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Решение тупиковых задач</a:t>
            </a:r>
          </a:p>
          <a:p>
            <a:r>
              <a:rPr lang="ru-RU" sz="2800" dirty="0">
                <a:solidFill>
                  <a:schemeClr val="accent2"/>
                </a:solidFill>
              </a:rPr>
              <a:t>и прикладные инновации </a:t>
            </a:r>
            <a:br>
              <a:rPr lang="ru-RU" sz="2800" dirty="0">
                <a:solidFill>
                  <a:schemeClr val="accent2"/>
                </a:solidFill>
              </a:rPr>
            </a:b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924661"/>
            <a:ext cx="6533678" cy="2838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Даже если вы владеете методами «5 почему» или другими приемами решения проблем, то вы все равно можете столкнуться с проблемой, которая относится к тупиковым. С такими ситуациями либо не очень понятно, как подступиться – либо понятно, что нужно много ресурсов (денег и времени), чтобы решить вопрос. Однако, не стоит спешить с выводами.</a:t>
            </a:r>
          </a:p>
          <a:p>
            <a:pPr marL="0" indent="0">
              <a:lnSpc>
                <a:spcPct val="11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На этом тренинге мы будем учиться инвариантно (больше, чем один вариант) и элегантно (результат/</a:t>
            </a:r>
            <a:r>
              <a:rPr lang="ru-RU" sz="1300" dirty="0" err="1">
                <a:latin typeface="Microsoft JhengHei Light" panose="020B0304030504040204" pitchFamily="34" charset="-120"/>
                <a:ea typeface="Microsoft JhengHei Light" panose="020B0304030504040204" pitchFamily="34" charset="-120"/>
              </a:rPr>
              <a:t>cost</a:t>
            </a:r>
            <a:r>
              <a:rPr lang="ru-RU" sz="1300" dirty="0">
                <a:latin typeface="Microsoft JhengHei Light" panose="020B0304030504040204" pitchFamily="34" charset="-120"/>
                <a:ea typeface="Microsoft JhengHei Light" panose="020B0304030504040204" pitchFamily="34" charset="-120"/>
              </a:rPr>
              <a:t> стремится к максимуму) решать задачи, которые большинству людей кажутся тупиковыми. Другими словами – мы будем двигаться в сторону структурированного, инновационного и дисциплинированного мышления. А еще научимся видеть и анализировать чужие «ходы» и прикладные инновации. </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332322"/>
            <a:ext cx="7785051" cy="184665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Уровни задач, понятие тупиковой задачи и критерии элегантности ее решения</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Поиск и формулировка противоречия и 4 способа их решения</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Метод Идеального Конечного Результата, практика и ограничения</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Другие приемы решения тупиковых задач (метод посредника, </a:t>
            </a:r>
            <a:r>
              <a:rPr lang="en-US" sz="1200" dirty="0">
                <a:solidFill>
                  <a:srgbClr val="000000"/>
                </a:solidFill>
                <a:latin typeface="Microsoft YaHei Light" panose="020B0502040204020203" pitchFamily="34" charset="-122"/>
                <a:ea typeface="Microsoft YaHei Light" panose="020B0502040204020203" pitchFamily="34" charset="-122"/>
              </a:rPr>
              <a:t>s-curve </a:t>
            </a:r>
            <a:r>
              <a:rPr lang="ru-RU" sz="1200" dirty="0">
                <a:solidFill>
                  <a:srgbClr val="000000"/>
                </a:solidFill>
                <a:latin typeface="Microsoft YaHei Light" panose="020B0502040204020203" pitchFamily="34" charset="-122"/>
                <a:ea typeface="Microsoft YaHei Light" panose="020B0502040204020203" pitchFamily="34" charset="-122"/>
              </a:rPr>
              <a:t>анализ и другие)</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Вектор инерции мышления и другие когнитивные искажения/ловушки на пути к решению</a:t>
            </a: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9280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5574747" y="18219"/>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Applied troubleshooting</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0B4A18C1-8458-4921-8360-47E4FE1EDAEB}"/>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8058596" y="1371890"/>
            <a:ext cx="3785243" cy="3785243"/>
          </a:xfrm>
          <a:prstGeom prst="rect">
            <a:avLst/>
          </a:prstGeom>
        </p:spPr>
      </p:pic>
    </p:spTree>
    <p:extLst>
      <p:ext uri="{BB962C8B-B14F-4D97-AF65-F5344CB8AC3E}">
        <p14:creationId xmlns:p14="http://schemas.microsoft.com/office/powerpoint/2010/main" val="51386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716750"/>
            <a:ext cx="7135494" cy="363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3418" y="5397216"/>
            <a:ext cx="7785051" cy="106182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Идеальный рецепт письма: быть заботливым, полезным и честным</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Принцип «Суть → детали → суть».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Стиль письма — общие правила.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Структура убеждающего письма, от проблемы к возможности</a:t>
            </a:r>
          </a:p>
        </p:txBody>
      </p:sp>
      <p:sp>
        <p:nvSpPr>
          <p:cNvPr id="17" name="TextBox 16">
            <a:extLst>
              <a:ext uri="{FF2B5EF4-FFF2-40B4-BE49-F238E27FC236}">
                <a16:creationId xmlns:a16="http://schemas.microsoft.com/office/drawing/2014/main" id="{C9C73427-D8DC-46C2-BF75-BAB063CE160E}"/>
              </a:ext>
            </a:extLst>
          </p:cNvPr>
          <p:cNvSpPr txBox="1"/>
          <p:nvPr/>
        </p:nvSpPr>
        <p:spPr>
          <a:xfrm>
            <a:off x="300772" y="5020575"/>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42238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5401126" y="41369"/>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Business Copywriting</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Заголовок 1">
            <a:extLst>
              <a:ext uri="{FF2B5EF4-FFF2-40B4-BE49-F238E27FC236}">
                <a16:creationId xmlns:a16="http://schemas.microsoft.com/office/drawing/2014/main" id="{9AE6B715-2767-430F-BF25-4E28FC8DEDE9}"/>
              </a:ext>
            </a:extLst>
          </p:cNvPr>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Коротко и ясно</a:t>
            </a:r>
            <a:endParaRPr lang="ru-RU" sz="2800" dirty="0"/>
          </a:p>
        </p:txBody>
      </p:sp>
      <p:sp>
        <p:nvSpPr>
          <p:cNvPr id="24" name="Объект 2">
            <a:extLst>
              <a:ext uri="{FF2B5EF4-FFF2-40B4-BE49-F238E27FC236}">
                <a16:creationId xmlns:a16="http://schemas.microsoft.com/office/drawing/2014/main" id="{1038917C-1D0B-4FF1-8340-F9614B2A6C14}"/>
              </a:ext>
            </a:extLst>
          </p:cNvPr>
          <p:cNvSpPr txBox="1">
            <a:spLocks/>
          </p:cNvSpPr>
          <p:nvPr/>
        </p:nvSpPr>
        <p:spPr>
          <a:xfrm>
            <a:off x="326412" y="1880021"/>
            <a:ext cx="7147122" cy="29518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Наше время это век огромного количества сообщений «из каждого утюга». И чтобы вашу идею услышали и поняли, важно уметь необыкновенно точно выражать свои мысли. На этом тренинге мы обсудим тему копирайтинга, то есть мастерства выражения идей и мыслей в тексте. Потому что говорят, что «</a:t>
            </a:r>
            <a:r>
              <a:rPr lang="ru-RU" sz="1300" dirty="0" err="1">
                <a:latin typeface="Microsoft JhengHei Light" panose="020B0304030504040204" pitchFamily="34" charset="-120"/>
                <a:ea typeface="Microsoft JhengHei Light" panose="020B0304030504040204" pitchFamily="34" charset="-120"/>
              </a:rPr>
              <a:t>think</a:t>
            </a:r>
            <a:r>
              <a:rPr lang="ru-RU" sz="1300" dirty="0">
                <a:latin typeface="Microsoft JhengHei Light" panose="020B0304030504040204" pitchFamily="34" charset="-120"/>
                <a:ea typeface="Microsoft JhengHei Light" panose="020B0304030504040204" pitchFamily="34" charset="-120"/>
              </a:rPr>
              <a:t> </a:t>
            </a:r>
            <a:r>
              <a:rPr lang="ru-RU" sz="1300" dirty="0" err="1">
                <a:latin typeface="Microsoft JhengHei Light" panose="020B0304030504040204" pitchFamily="34" charset="-120"/>
                <a:ea typeface="Microsoft JhengHei Light" panose="020B0304030504040204" pitchFamily="34" charset="-120"/>
              </a:rPr>
              <a:t>well</a:t>
            </a:r>
            <a:r>
              <a:rPr lang="ru-RU" sz="1300" dirty="0">
                <a:latin typeface="Microsoft JhengHei Light" panose="020B0304030504040204" pitchFamily="34" charset="-120"/>
                <a:ea typeface="Microsoft JhengHei Light" panose="020B0304030504040204" pitchFamily="34" charset="-120"/>
              </a:rPr>
              <a:t> – </a:t>
            </a:r>
            <a:r>
              <a:rPr lang="ru-RU" sz="1300" dirty="0" err="1">
                <a:latin typeface="Microsoft JhengHei Light" panose="020B0304030504040204" pitchFamily="34" charset="-120"/>
                <a:ea typeface="Microsoft JhengHei Light" panose="020B0304030504040204" pitchFamily="34" charset="-120"/>
              </a:rPr>
              <a:t>write</a:t>
            </a:r>
            <a:r>
              <a:rPr lang="ru-RU" sz="1300" dirty="0">
                <a:latin typeface="Microsoft JhengHei Light" panose="020B0304030504040204" pitchFamily="34" charset="-120"/>
                <a:ea typeface="Microsoft JhengHei Light" panose="020B0304030504040204" pitchFamily="34" charset="-120"/>
              </a:rPr>
              <a:t> </a:t>
            </a:r>
            <a:r>
              <a:rPr lang="ru-RU" sz="1300" dirty="0" err="1">
                <a:latin typeface="Microsoft JhengHei Light" panose="020B0304030504040204" pitchFamily="34" charset="-120"/>
                <a:ea typeface="Microsoft JhengHei Light" panose="020B0304030504040204" pitchFamily="34" charset="-120"/>
              </a:rPr>
              <a:t>well</a:t>
            </a:r>
            <a:r>
              <a:rPr lang="ru-RU" sz="1300" dirty="0">
                <a:latin typeface="Microsoft JhengHei Light" panose="020B0304030504040204" pitchFamily="34" charset="-120"/>
                <a:ea typeface="Microsoft JhengHei Light" panose="020B0304030504040204" pitchFamily="34" charset="-120"/>
              </a:rPr>
              <a:t>».</a:t>
            </a:r>
          </a:p>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Мы поговорим о структуре сообщения, научимся убирать лишнее, попробуем </a:t>
            </a:r>
            <a:r>
              <a:rPr lang="ru-RU" sz="1300" dirty="0" err="1">
                <a:latin typeface="Microsoft JhengHei Light" panose="020B0304030504040204" pitchFamily="34" charset="-120"/>
                <a:ea typeface="Microsoft JhengHei Light" panose="020B0304030504040204" pitchFamily="34" charset="-120"/>
              </a:rPr>
              <a:t>лайфхаки</a:t>
            </a:r>
            <a:r>
              <a:rPr lang="ru-RU" sz="1300" dirty="0">
                <a:latin typeface="Microsoft JhengHei Light" panose="020B0304030504040204" pitchFamily="34" charset="-120"/>
                <a:ea typeface="Microsoft JhengHei Light" panose="020B0304030504040204" pitchFamily="34" charset="-120"/>
              </a:rPr>
              <a:t> и сильные приемы копирайтинга на реальных кейсах. А еще создадим список типичных ошибок и, главное, разберем примеры из жизни. Все это для того, чтобы ваше сообщение «сработало» и по форме и по содержанию – и ваш собеседник согласился с идеей. </a:t>
            </a:r>
          </a:p>
          <a:p>
            <a:pPr marL="0" indent="0">
              <a:lnSpc>
                <a:spcPct val="120000"/>
              </a:lnSpc>
              <a:buClr>
                <a:schemeClr val="accent2"/>
              </a:buClr>
              <a:buSzPct val="150000"/>
              <a:buNone/>
            </a:pPr>
            <a:r>
              <a:rPr lang="ru-RU" sz="1300" dirty="0">
                <a:latin typeface="Microsoft JhengHei Light" panose="020B0304030504040204" pitchFamily="34" charset="-120"/>
                <a:ea typeface="Microsoft JhengHei Light" panose="020B0304030504040204" pitchFamily="34" charset="-120"/>
              </a:rPr>
              <a:t>На этом тренинге мы обсудим, какую структуру нужно использовать для каждого вашего сообщения, и научимся подбирать правильные слова. А главное, будем много практиковаться и получать обратную связь. </a:t>
            </a:r>
            <a:endParaRPr lang="en-US" sz="1600" dirty="0">
              <a:latin typeface="Microsoft JhengHei Light" panose="020B0304030504040204" pitchFamily="34" charset="-120"/>
              <a:ea typeface="Microsoft JhengHei Light" panose="020B0304030504040204" pitchFamily="34" charset="-120"/>
            </a:endParaRPr>
          </a:p>
        </p:txBody>
      </p:sp>
      <p:pic>
        <p:nvPicPr>
          <p:cNvPr id="2" name="Рисунок 1">
            <a:extLst>
              <a:ext uri="{FF2B5EF4-FFF2-40B4-BE49-F238E27FC236}">
                <a16:creationId xmlns:a16="http://schemas.microsoft.com/office/drawing/2014/main" id="{1E921BC3-4D1B-4372-8B9F-9DE88DC3512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l="3133" t="3791" r="5158" b="13435"/>
          <a:stretch/>
        </p:blipFill>
        <p:spPr>
          <a:xfrm>
            <a:off x="8058358" y="1838749"/>
            <a:ext cx="3760896" cy="3394438"/>
          </a:xfrm>
          <a:prstGeom prst="rect">
            <a:avLst/>
          </a:prstGeom>
        </p:spPr>
      </p:pic>
    </p:spTree>
    <p:extLst>
      <p:ext uri="{BB962C8B-B14F-4D97-AF65-F5344CB8AC3E}">
        <p14:creationId xmlns:p14="http://schemas.microsoft.com/office/powerpoint/2010/main" val="940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chemeClr val="accent2"/>
                </a:solidFill>
              </a:rPr>
              <a:t>Навыки</a:t>
            </a:r>
            <a:r>
              <a:rPr lang="en-US" sz="2800" dirty="0">
                <a:solidFill>
                  <a:schemeClr val="accent2"/>
                </a:solidFill>
              </a:rPr>
              <a:t> </a:t>
            </a:r>
            <a:r>
              <a:rPr lang="en-US" sz="2800" dirty="0" err="1">
                <a:solidFill>
                  <a:schemeClr val="accent2"/>
                </a:solidFill>
              </a:rPr>
              <a:t>Презентации</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925275"/>
            <a:ext cx="7529194" cy="3174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Большинство из нас </a:t>
            </a:r>
            <a:r>
              <a:rPr lang="ru-RU" sz="1400" b="1" dirty="0">
                <a:latin typeface="Microsoft JhengHei Light" panose="020B0304030504040204" pitchFamily="34" charset="-120"/>
                <a:ea typeface="Microsoft JhengHei Light" panose="020B0304030504040204" pitchFamily="34" charset="-120"/>
              </a:rPr>
              <a:t>«выживают» на презентациях как могут</a:t>
            </a:r>
            <a:r>
              <a:rPr lang="ru-RU" sz="1400" dirty="0">
                <a:latin typeface="Microsoft JhengHei Light" panose="020B0304030504040204" pitchFamily="34" charset="-120"/>
                <a:ea typeface="Microsoft JhengHei Light" panose="020B0304030504040204" pitchFamily="34" charset="-120"/>
              </a:rPr>
              <a:t>, подсматривая стиль у коллег и руководителей. Это похоже на старый способ обучения плаванию, когда детей кидали в воду и ждали пока они «сами выплывут». </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Эта тренинг создан для того, чтобы наработать у участников необходимый набор навыков, который позволит им </a:t>
            </a:r>
            <a:r>
              <a:rPr lang="ru-RU" sz="1400" b="1" dirty="0">
                <a:latin typeface="Microsoft JhengHei Light" panose="020B0304030504040204" pitchFamily="34" charset="-120"/>
                <a:ea typeface="Microsoft JhengHei Light" panose="020B0304030504040204" pitchFamily="34" charset="-120"/>
              </a:rPr>
              <a:t>четко и понятно </a:t>
            </a:r>
            <a:r>
              <a:rPr lang="ru-RU" sz="1400" dirty="0">
                <a:latin typeface="Microsoft JhengHei Light" panose="020B0304030504040204" pitchFamily="34" charset="-120"/>
                <a:ea typeface="Microsoft JhengHei Light" panose="020B0304030504040204" pitchFamily="34" charset="-120"/>
              </a:rPr>
              <a:t>доносить свои идеи.</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Как быть, если в аудитории сидят логически-ориентированные слушатели? И мнение составляется на основе цифр и расчетов. В этом случае дополнительно к «спецэффектам» внимание нужно уделять и структуре (последовательность подачи материала) и логике (демонстрация умозаключений) презентаций. </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Но в целом, все мы люди – и за первые 15 секунд личного знакомства человек принимает в отношении визави до 11 решений. И эти решения напрямую повлияют на его желание слушать и на уровень доверия. </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491072"/>
            <a:ext cx="7785051" cy="132343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Подготовка плана выступления, используя пирамиду </a:t>
            </a:r>
            <a:r>
              <a:rPr lang="ru-RU" sz="1200" dirty="0" err="1">
                <a:solidFill>
                  <a:srgbClr val="000000"/>
                </a:solidFill>
                <a:latin typeface="Microsoft YaHei Light" panose="020B0502040204020203" pitchFamily="34" charset="-122"/>
                <a:ea typeface="Microsoft YaHei Light" panose="020B0502040204020203" pitchFamily="34" charset="-122"/>
              </a:rPr>
              <a:t>Минто</a:t>
            </a:r>
            <a:r>
              <a:rPr lang="ru-RU" sz="1200" dirty="0">
                <a:solidFill>
                  <a:srgbClr val="000000"/>
                </a:solidFill>
                <a:latin typeface="Microsoft YaHei Light" panose="020B0502040204020203" pitchFamily="34" charset="-122"/>
                <a:ea typeface="Microsoft YaHei Light" panose="020B0502040204020203" pitchFamily="34" charset="-122"/>
              </a:rPr>
              <a:t>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Принципы построения логики и дизайна современных слайдов</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Отработка выступления перед аудиторией</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Взгляд со стороны (на видео) и обстоятельная обратную связь от группы и тренера</a:t>
            </a: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509947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4434681" y="25839"/>
            <a:ext cx="53212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(Yet another) Presentation Skills </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4CAA24B6-DB07-4007-9EA9-9845560F0AE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l="9251" t="1186" r="7822" b="9469"/>
          <a:stretch/>
        </p:blipFill>
        <p:spPr>
          <a:xfrm>
            <a:off x="7944150" y="1778403"/>
            <a:ext cx="3464314" cy="3414314"/>
          </a:xfrm>
          <a:prstGeom prst="rect">
            <a:avLst/>
          </a:prstGeom>
        </p:spPr>
      </p:pic>
    </p:spTree>
    <p:extLst>
      <p:ext uri="{BB962C8B-B14F-4D97-AF65-F5344CB8AC3E}">
        <p14:creationId xmlns:p14="http://schemas.microsoft.com/office/powerpoint/2010/main" val="3203823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nRyMlWXcAAhfKi.jpg">
            <a:extLst>
              <a:ext uri="{FF2B5EF4-FFF2-40B4-BE49-F238E27FC236}">
                <a16:creationId xmlns:a16="http://schemas.microsoft.com/office/drawing/2014/main" id="{00A0EA93-CA5A-482C-809C-42A685458663}"/>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7667" t="6629" r="7037" b="22500"/>
          <a:stretch/>
        </p:blipFill>
        <p:spPr bwMode="auto">
          <a:xfrm>
            <a:off x="7795871" y="2024414"/>
            <a:ext cx="3866589" cy="3212674"/>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Тренер «изнутри»</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931486"/>
            <a:ext cx="6555956" cy="29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Все, что мы умеем – мы научились от кого-то другого. На этом тренинге вы познакомитесь с основами, особенностями и нюансами обучения взрослых людей.</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Вы будете шаг за шагом учиться передавать свой опыт и знания другим, используя базовые принципы обучения взрослых и наставничества. Другими словами, будете учиться самостоятельно готовить и проводить микро-обучение, развивающее навыки и способности участников.</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А еще вы узнаете о том, как структурировать такое peer-2-peer обучение, как обучать через истории, как давать прямую и четкую обратную связь и почему так важно построить неформальную, вдохновляющую и поддерживающую атмосферу, чтобы развитие происходило эффективней.</a:t>
            </a:r>
          </a:p>
          <a:p>
            <a:pPr marL="0" indent="0">
              <a:spcBef>
                <a:spcPts val="1800"/>
              </a:spcBef>
              <a:buClr>
                <a:schemeClr val="accent2"/>
              </a:buClr>
              <a:buSzPct val="150000"/>
              <a:buNone/>
            </a:pPr>
            <a:endParaRPr lang="ru-RU" sz="1300" dirty="0">
              <a:latin typeface="Microsoft JhengHei Light" panose="020B0304030504040204" pitchFamily="34" charset="-120"/>
              <a:ea typeface="Microsoft JhengHei Light" panose="020B0304030504040204" pitchFamily="34" charset="-120"/>
            </a:endParaRPr>
          </a:p>
          <a:p>
            <a:pPr marL="0" indent="0">
              <a:spcBef>
                <a:spcPts val="1800"/>
              </a:spcBef>
              <a:buClr>
                <a:schemeClr val="accent2"/>
              </a:buClr>
              <a:buSzPct val="150000"/>
              <a:buNone/>
            </a:pPr>
            <a:endParaRPr lang="en-US" sz="13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256122"/>
            <a:ext cx="7785051" cy="1246495"/>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Особенности обучения взрослых, модели обучения с привязкой к циклу Колба</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Модель POSE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Обратная связь в тренинге (зона ближайшего развития, поведение, а не человек, факты «здесь и сейчас», демонстрация правильного поведения)</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Алгоритм работы со сложными участниками ТТТ: «</a:t>
            </a:r>
            <a:r>
              <a:rPr lang="ru-RU" sz="1200" dirty="0" err="1">
                <a:solidFill>
                  <a:srgbClr val="000000"/>
                </a:solidFill>
                <a:latin typeface="Microsoft YaHei Light" panose="020B0502040204020203" pitchFamily="34" charset="-122"/>
                <a:ea typeface="Microsoft YaHei Light" panose="020B0502040204020203" pitchFamily="34" charset="-122"/>
              </a:rPr>
              <a:t>touch</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turn</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and</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talk</a:t>
            </a:r>
            <a:r>
              <a:rPr lang="ru-RU" sz="1200" dirty="0">
                <a:solidFill>
                  <a:srgbClr val="000000"/>
                </a:solidFill>
                <a:latin typeface="Microsoft YaHei Light" panose="020B0502040204020203" pitchFamily="34" charset="-122"/>
                <a:ea typeface="Microsoft YaHei Light" panose="020B0502040204020203" pitchFamily="34" charset="-122"/>
              </a:rPr>
              <a:t>»</a:t>
            </a: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9280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5702567" y="18219"/>
            <a:ext cx="3467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Train-the-trainer</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11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98747CB-38CF-4B74-8387-427A3754F5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2276" y="1526290"/>
            <a:ext cx="8332559" cy="4792979"/>
          </a:xfrm>
          <a:prstGeom prst="rect">
            <a:avLst/>
          </a:prstGeom>
        </p:spPr>
      </p:pic>
      <p:sp>
        <p:nvSpPr>
          <p:cNvPr id="9" name="Заголовок 1">
            <a:extLst>
              <a:ext uri="{FF2B5EF4-FFF2-40B4-BE49-F238E27FC236}">
                <a16:creationId xmlns:a16="http://schemas.microsoft.com/office/drawing/2014/main" id="{F6747FE4-E5E2-4B8A-BCA7-8FAEFD8A761E}"/>
              </a:ext>
            </a:extLst>
          </p:cNvPr>
          <p:cNvSpPr txBox="1">
            <a:spLocks/>
          </p:cNvSpPr>
          <p:nvPr/>
        </p:nvSpPr>
        <p:spPr>
          <a:xfrm>
            <a:off x="685800" y="311698"/>
            <a:ext cx="10416540" cy="132889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dirty="0">
                <a:latin typeface="Microsoft JhengHei Light" panose="020B0304030504040204" pitchFamily="34" charset="-120"/>
                <a:ea typeface="Microsoft JhengHei Light" panose="020B0304030504040204" pitchFamily="34" charset="-120"/>
              </a:rPr>
              <a:t>Как развивать сотрудников, если они</a:t>
            </a:r>
            <a:br>
              <a:rPr lang="ru-RU" sz="3600" dirty="0">
                <a:latin typeface="Microsoft JhengHei Light" panose="020B0304030504040204" pitchFamily="34" charset="-120"/>
                <a:ea typeface="Microsoft JhengHei Light" panose="020B0304030504040204" pitchFamily="34" charset="-120"/>
              </a:rPr>
            </a:br>
            <a:r>
              <a:rPr lang="ru-RU" sz="3600" dirty="0">
                <a:latin typeface="Microsoft JhengHei Light" panose="020B0304030504040204" pitchFamily="34" charset="-120"/>
                <a:ea typeface="Microsoft JhengHei Light" panose="020B0304030504040204" pitchFamily="34" charset="-120"/>
              </a:rPr>
              <a:t> всё знают</a:t>
            </a:r>
            <a:r>
              <a:rPr lang="ru-RU" sz="2800" dirty="0">
                <a:solidFill>
                  <a:schemeClr val="accent2"/>
                </a:solidFill>
                <a:latin typeface="Microsoft JhengHei Light" panose="020B0304030504040204" pitchFamily="34" charset="-120"/>
                <a:ea typeface="Microsoft JhengHei Light" panose="020B0304030504040204" pitchFamily="34" charset="-120"/>
              </a:rPr>
              <a:t>*</a:t>
            </a:r>
            <a:r>
              <a:rPr lang="ru-RU" sz="3600" dirty="0">
                <a:latin typeface="Microsoft JhengHei Light" panose="020B0304030504040204" pitchFamily="34" charset="-120"/>
                <a:ea typeface="Microsoft JhengHei Light" panose="020B0304030504040204" pitchFamily="34" charset="-120"/>
              </a:rPr>
              <a:t> и у них</a:t>
            </a:r>
            <a:r>
              <a:rPr lang="en-US" sz="3600" dirty="0">
                <a:latin typeface="Microsoft JhengHei Light" panose="020B0304030504040204" pitchFamily="34" charset="-120"/>
                <a:ea typeface="Microsoft JhengHei Light" panose="020B0304030504040204" pitchFamily="34" charset="-120"/>
              </a:rPr>
              <a:t> </a:t>
            </a:r>
            <a:r>
              <a:rPr lang="ru-RU" sz="3600" dirty="0">
                <a:latin typeface="Microsoft JhengHei Light" panose="020B0304030504040204" pitchFamily="34" charset="-120"/>
                <a:ea typeface="Microsoft JhengHei Light" panose="020B0304030504040204" pitchFamily="34" charset="-120"/>
              </a:rPr>
              <a:t>нет времени</a:t>
            </a:r>
            <a:r>
              <a:rPr lang="ru-RU" sz="2800" dirty="0">
                <a:solidFill>
                  <a:srgbClr val="ED7D31"/>
                </a:solidFill>
                <a:latin typeface="Microsoft JhengHei Light" panose="020B0304030504040204" pitchFamily="34" charset="-120"/>
                <a:ea typeface="Microsoft JhengHei Light" panose="020B0304030504040204" pitchFamily="34" charset="-120"/>
                <a:cs typeface="+mn-cs"/>
              </a:rPr>
              <a:t> **</a:t>
            </a:r>
            <a:r>
              <a:rPr lang="ru-RU" sz="3600" dirty="0">
                <a:latin typeface="Microsoft JhengHei Light" panose="020B0304030504040204" pitchFamily="34" charset="-120"/>
                <a:ea typeface="Microsoft JhengHei Light" panose="020B0304030504040204" pitchFamily="34" charset="-120"/>
              </a:rPr>
              <a:t>? </a:t>
            </a:r>
          </a:p>
        </p:txBody>
      </p:sp>
      <p:sp>
        <p:nvSpPr>
          <p:cNvPr id="10" name="Заголовок 1">
            <a:extLst>
              <a:ext uri="{FF2B5EF4-FFF2-40B4-BE49-F238E27FC236}">
                <a16:creationId xmlns:a16="http://schemas.microsoft.com/office/drawing/2014/main" id="{C55F1F48-2796-46CC-94E2-D54D8976AA14}"/>
              </a:ext>
            </a:extLst>
          </p:cNvPr>
          <p:cNvSpPr txBox="1">
            <a:spLocks/>
          </p:cNvSpPr>
          <p:nvPr/>
        </p:nvSpPr>
        <p:spPr>
          <a:xfrm>
            <a:off x="2590211" y="6052111"/>
            <a:ext cx="6896690" cy="9582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chemeClr val="accent2"/>
                </a:solidFill>
              </a:rPr>
              <a:t>*</a:t>
            </a:r>
            <a:r>
              <a:rPr lang="en-US" sz="1800" b="1" dirty="0">
                <a:solidFill>
                  <a:schemeClr val="accent2"/>
                </a:solidFill>
              </a:rPr>
              <a:t> </a:t>
            </a:r>
            <a:r>
              <a:rPr lang="ru-RU" sz="1800" dirty="0"/>
              <a:t>и они действительно молодцы!    </a:t>
            </a:r>
            <a:r>
              <a:rPr lang="ru-RU" sz="1800" dirty="0">
                <a:solidFill>
                  <a:schemeClr val="accent2"/>
                </a:solidFill>
              </a:rPr>
              <a:t>**</a:t>
            </a:r>
            <a:r>
              <a:rPr lang="ru-RU" sz="1800" dirty="0"/>
              <a:t> а у кого оно есть? </a:t>
            </a:r>
          </a:p>
        </p:txBody>
      </p:sp>
    </p:spTree>
    <p:extLst>
      <p:ext uri="{BB962C8B-B14F-4D97-AF65-F5344CB8AC3E}">
        <p14:creationId xmlns:p14="http://schemas.microsoft.com/office/powerpoint/2010/main" val="363688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Переговоры и </a:t>
            </a:r>
            <a:r>
              <a:rPr lang="ru-RU" sz="2800" dirty="0" err="1">
                <a:solidFill>
                  <a:schemeClr val="accent2"/>
                </a:solidFill>
              </a:rPr>
              <a:t>договороспособность</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931486"/>
            <a:ext cx="6938630" cy="29518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 наше время задержка с выпуском продукта или услуги на пару месяцев может стоить больших потерь. Тем не менее, мы часто наблюдаем такую картину, когда коллеги по проекту, ответственные за создание ценности, не могут договориться об общем решении от встречи к встрече. Оказывается, в наше время основным конкурентным преимуществом становится </a:t>
            </a:r>
            <a:r>
              <a:rPr lang="ru-RU" sz="1400" dirty="0" err="1">
                <a:latin typeface="Microsoft JhengHei Light" panose="020B0304030504040204" pitchFamily="34" charset="-120"/>
                <a:ea typeface="Microsoft JhengHei Light" panose="020B0304030504040204" pitchFamily="34" charset="-120"/>
              </a:rPr>
              <a:t>договороспособность</a:t>
            </a:r>
            <a:r>
              <a:rPr lang="ru-RU" sz="1400" dirty="0">
                <a:latin typeface="Microsoft JhengHei Light" panose="020B0304030504040204" pitchFamily="34" charset="-120"/>
                <a:ea typeface="Microsoft JhengHei Light" panose="020B0304030504040204" pitchFamily="34" charset="-120"/>
              </a:rPr>
              <a:t> сотрудников в кросс-функциональной работе. </a:t>
            </a:r>
          </a:p>
          <a:p>
            <a:pPr marL="0" indent="0">
              <a:spcBef>
                <a:spcPts val="1800"/>
              </a:spcBef>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Этот тренинг про современный подход к переговорному процессу в одной из самых сложных ситуации – когда ваш визави является вашим коллегой.  </a:t>
            </a:r>
          </a:p>
          <a:p>
            <a:pPr marL="0" indent="0">
              <a:spcBef>
                <a:spcPts val="1800"/>
              </a:spcBef>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Вы узнаете, как провести такого рода переговоры и как готовиться к ним – а значит, будете способны управлять процессом и влиять на результат. Мы будем много практиковаться в кейсах, чтобы в итоге максимально реализовать ваши цели - и, главное, сохранить баланс между результатом разговора «здесь и сейчас» и хорошими отношения с коллегами в целом.</a:t>
            </a:r>
          </a:p>
          <a:p>
            <a:pPr marL="0" indent="0">
              <a:spcBef>
                <a:spcPts val="1800"/>
              </a:spcBef>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a:p>
            <a:pPr marL="0" indent="0">
              <a:spcBef>
                <a:spcPts val="1800"/>
              </a:spcBef>
              <a:buClr>
                <a:schemeClr val="accent2"/>
              </a:buClr>
              <a:buSzPct val="150000"/>
              <a:buNone/>
            </a:pPr>
            <a:endParaRPr lang="en-US" sz="16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294222"/>
            <a:ext cx="7785051" cy="1246495"/>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100" dirty="0">
                <a:solidFill>
                  <a:srgbClr val="000000"/>
                </a:solidFill>
                <a:latin typeface="Microsoft YaHei Light" panose="020B0502040204020203" pitchFamily="34" charset="-122"/>
                <a:ea typeface="Microsoft YaHei Light" panose="020B0502040204020203" pitchFamily="34" charset="-122"/>
              </a:rPr>
              <a:t>Быстрая подготовка и определение BATNA сторон,</a:t>
            </a:r>
          </a:p>
          <a:p>
            <a:pPr marL="171450" indent="-171450" defTabSz="268288">
              <a:spcAft>
                <a:spcPts val="600"/>
              </a:spcAft>
              <a:buClr>
                <a:srgbClr val="951B1E"/>
              </a:buClr>
              <a:buSzPct val="120000"/>
              <a:buFont typeface="Arial" panose="020B0604020202020204" pitchFamily="34" charset="0"/>
              <a:buChar char="•"/>
            </a:pPr>
            <a:r>
              <a:rPr lang="ru-RU" sz="1100" dirty="0">
                <a:solidFill>
                  <a:srgbClr val="000000"/>
                </a:solidFill>
                <a:latin typeface="Microsoft YaHei Light" panose="020B0502040204020203" pitchFamily="34" charset="-122"/>
                <a:ea typeface="Microsoft YaHei Light" panose="020B0502040204020203" pitchFamily="34" charset="-122"/>
              </a:rPr>
              <a:t>Воронка вопросов, управление интересами и альтернативами на этапе Обсуждение</a:t>
            </a:r>
          </a:p>
          <a:p>
            <a:pPr marL="171450" indent="-171450" defTabSz="268288">
              <a:spcAft>
                <a:spcPts val="600"/>
              </a:spcAft>
              <a:buClr>
                <a:srgbClr val="951B1E"/>
              </a:buClr>
              <a:buSzPct val="120000"/>
              <a:buFont typeface="Arial" panose="020B0604020202020204" pitchFamily="34" charset="0"/>
              <a:buChar char="•"/>
            </a:pPr>
            <a:r>
              <a:rPr lang="ru-RU" sz="1100" dirty="0">
                <a:solidFill>
                  <a:srgbClr val="000000"/>
                </a:solidFill>
                <a:latin typeface="Microsoft YaHei Light" panose="020B0502040204020203" pitchFamily="34" charset="-122"/>
                <a:ea typeface="Microsoft YaHei Light" panose="020B0502040204020203" pitchFamily="34" charset="-122"/>
              </a:rPr>
              <a:t>Обсуждение без обязательств, цена и ценность уступок и назначение цены за согласие на этапе Предложение</a:t>
            </a:r>
          </a:p>
          <a:p>
            <a:pPr marL="171450" indent="-171450" defTabSz="268288">
              <a:spcAft>
                <a:spcPts val="600"/>
              </a:spcAft>
              <a:buClr>
                <a:srgbClr val="951B1E"/>
              </a:buClr>
              <a:buSzPct val="120000"/>
              <a:buFont typeface="Arial" panose="020B0604020202020204" pitchFamily="34" charset="0"/>
              <a:buChar char="•"/>
            </a:pPr>
            <a:r>
              <a:rPr lang="ru-RU" sz="1100" dirty="0" err="1">
                <a:solidFill>
                  <a:srgbClr val="000000"/>
                </a:solidFill>
                <a:latin typeface="Microsoft YaHei Light" panose="020B0502040204020203" pitchFamily="34" charset="-122"/>
                <a:ea typeface="Microsoft YaHei Light" panose="020B0502040204020203" pitchFamily="34" charset="-122"/>
              </a:rPr>
              <a:t>Лайфхаки</a:t>
            </a:r>
            <a:r>
              <a:rPr lang="ru-RU" sz="1100" dirty="0">
                <a:solidFill>
                  <a:srgbClr val="000000"/>
                </a:solidFill>
                <a:latin typeface="Microsoft YaHei Light" panose="020B0502040204020203" pitchFamily="34" charset="-122"/>
                <a:ea typeface="Microsoft YaHei Light" panose="020B0502040204020203" pitchFamily="34" charset="-122"/>
              </a:rPr>
              <a:t> формирования плана действий, который реально будет выполнен</a:t>
            </a:r>
          </a:p>
          <a:p>
            <a:pPr marL="171450" indent="-171450" defTabSz="268288">
              <a:spcAft>
                <a:spcPts val="600"/>
              </a:spcAft>
              <a:buClr>
                <a:srgbClr val="951B1E"/>
              </a:buClr>
              <a:buSzPct val="120000"/>
              <a:buFont typeface="Arial" panose="020B0604020202020204" pitchFamily="34" charset="0"/>
              <a:buChar char="•"/>
            </a:pPr>
            <a:r>
              <a:rPr lang="ru-RU" sz="1100" dirty="0">
                <a:solidFill>
                  <a:srgbClr val="000000"/>
                </a:solidFill>
                <a:latin typeface="Microsoft YaHei Light" panose="020B0502040204020203" pitchFamily="34" charset="-122"/>
                <a:ea typeface="Microsoft YaHei Light" panose="020B0502040204020203" pitchFamily="34" charset="-122"/>
              </a:rPr>
              <a:t>6 переговорных гамбитов и тактик, а также способы их </a:t>
            </a:r>
            <a:r>
              <a:rPr lang="ru-RU" sz="1100" dirty="0" err="1">
                <a:solidFill>
                  <a:srgbClr val="000000"/>
                </a:solidFill>
                <a:latin typeface="Microsoft YaHei Light" panose="020B0502040204020203" pitchFamily="34" charset="-122"/>
                <a:ea typeface="Microsoft YaHei Light" panose="020B0502040204020203" pitchFamily="34" charset="-122"/>
              </a:rPr>
              <a:t>контр-нейтрализации</a:t>
            </a:r>
            <a:endParaRPr lang="ru-RU" sz="11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9280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Заголовок 1">
            <a:extLst>
              <a:ext uri="{FF2B5EF4-FFF2-40B4-BE49-F238E27FC236}">
                <a16:creationId xmlns:a16="http://schemas.microsoft.com/office/drawing/2014/main" id="{6769B9E9-AA81-43F9-82B7-35A450BEEE3F}"/>
              </a:ext>
            </a:extLst>
          </p:cNvPr>
          <p:cNvSpPr txBox="1">
            <a:spLocks/>
          </p:cNvSpPr>
          <p:nvPr/>
        </p:nvSpPr>
        <p:spPr>
          <a:xfrm>
            <a:off x="6892271" y="18219"/>
            <a:ext cx="3372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6">
                    <a:lumMod val="75000"/>
                  </a:schemeClr>
                </a:solidFill>
              </a:rPr>
              <a:t>Peer-2-peer </a:t>
            </a:r>
            <a:endParaRPr lang="ru-RU" sz="2400" dirty="0">
              <a:solidFill>
                <a:schemeClr val="accent6">
                  <a:lumMod val="75000"/>
                </a:schemeClr>
              </a:solidFill>
            </a:endParaRPr>
          </a:p>
          <a:p>
            <a:r>
              <a:rPr lang="en-US" sz="2400" dirty="0">
                <a:solidFill>
                  <a:schemeClr val="accent6">
                    <a:lumMod val="75000"/>
                  </a:schemeClr>
                </a:solidFill>
              </a:rPr>
              <a:t>negotiations </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 name="Рисунок 18">
            <a:extLst>
              <a:ext uri="{FF2B5EF4-FFF2-40B4-BE49-F238E27FC236}">
                <a16:creationId xmlns:a16="http://schemas.microsoft.com/office/drawing/2014/main" id="{25A10C8F-B3F6-44A9-BB99-B955322196A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l="4583" t="4333" r="6182" b="17959"/>
          <a:stretch/>
        </p:blipFill>
        <p:spPr>
          <a:xfrm>
            <a:off x="7689898" y="2109905"/>
            <a:ext cx="4281043" cy="3049282"/>
          </a:xfrm>
          <a:prstGeom prst="rect">
            <a:avLst/>
          </a:prstGeom>
        </p:spPr>
      </p:pic>
    </p:spTree>
    <p:extLst>
      <p:ext uri="{BB962C8B-B14F-4D97-AF65-F5344CB8AC3E}">
        <p14:creationId xmlns:p14="http://schemas.microsoft.com/office/powerpoint/2010/main" val="209849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46154"/>
            <a:ext cx="53720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Прикладная </a:t>
            </a:r>
            <a:r>
              <a:rPr lang="ru-RU" sz="2800" dirty="0" err="1">
                <a:solidFill>
                  <a:schemeClr val="accent2"/>
                </a:solidFill>
              </a:rPr>
              <a:t>фасилитация</a:t>
            </a:r>
            <a:endParaRPr lang="ru-RU" sz="2800" dirty="0">
              <a:solidFill>
                <a:schemeClr val="accent2"/>
              </a:solidFill>
            </a:endParaRP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32105" y="2123151"/>
            <a:ext cx="7078345" cy="3245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Бывает так, что вам нужно выступить в роли </a:t>
            </a:r>
            <a:r>
              <a:rPr lang="ru-RU" sz="1400" dirty="0" err="1">
                <a:latin typeface="Microsoft JhengHei Light" panose="020B0304030504040204" pitchFamily="34" charset="-120"/>
                <a:ea typeface="Microsoft JhengHei Light" panose="020B0304030504040204" pitchFamily="34" charset="-120"/>
              </a:rPr>
              <a:t>фасилитатора</a:t>
            </a:r>
            <a:r>
              <a:rPr lang="ru-RU" sz="1400" dirty="0">
                <a:latin typeface="Microsoft JhengHei Light" panose="020B0304030504040204" pitchFamily="34" charset="-120"/>
                <a:ea typeface="Microsoft JhengHei Light" panose="020B0304030504040204" pitchFamily="34" charset="-120"/>
              </a:rPr>
              <a:t> на очередной рабочей встрече. И успех этой встречи зависит от того, насколько вы справились со своей ролью. </a:t>
            </a:r>
          </a:p>
          <a:p>
            <a:pPr marL="0" indent="0">
              <a:lnSpc>
                <a:spcPct val="10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Как начать, структурировать и завершить встречу, чтобы избежать синдрома ППР (Посидели, </a:t>
            </a:r>
            <a:r>
              <a:rPr lang="ru-RU" sz="1400" dirty="0" err="1">
                <a:latin typeface="Microsoft JhengHei Light" panose="020B0304030504040204" pitchFamily="34" charset="-120"/>
                <a:ea typeface="Microsoft JhengHei Light" panose="020B0304030504040204" pitchFamily="34" charset="-120"/>
              </a:rPr>
              <a:t>По..говорили</a:t>
            </a:r>
            <a:r>
              <a:rPr lang="ru-RU" sz="1400" dirty="0">
                <a:latin typeface="Microsoft JhengHei Light" panose="020B0304030504040204" pitchFamily="34" charset="-120"/>
                <a:ea typeface="Microsoft JhengHei Light" panose="020B0304030504040204" pitchFamily="34" charset="-120"/>
              </a:rPr>
              <a:t>, Разошлись)? Как обеспечить включенность и вовлеченность всех участников? </a:t>
            </a:r>
          </a:p>
          <a:p>
            <a:pPr marL="0" indent="0">
              <a:lnSpc>
                <a:spcPct val="10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Обо всем этом мы будем говорить на воркшопе. И через простые приемы вы научитесь прикладным навыкам </a:t>
            </a:r>
            <a:r>
              <a:rPr lang="ru-RU" sz="1400" dirty="0" err="1">
                <a:latin typeface="Microsoft JhengHei Light" panose="020B0304030504040204" pitchFamily="34" charset="-120"/>
                <a:ea typeface="Microsoft JhengHei Light" panose="020B0304030504040204" pitchFamily="34" charset="-120"/>
              </a:rPr>
              <a:t>фасилитации</a:t>
            </a:r>
            <a:r>
              <a:rPr lang="ru-RU" sz="1400" dirty="0">
                <a:latin typeface="Microsoft JhengHei Light" panose="020B0304030504040204" pitchFamily="34" charset="-120"/>
                <a:ea typeface="Microsoft JhengHei Light" panose="020B0304030504040204" pitchFamily="34" charset="-120"/>
              </a:rPr>
              <a:t>, которые помогут добиваться настоящей синергии командной работы и экономить ресурсы. </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8670" y="29831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55497" y="65678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312468" y="5413233"/>
            <a:ext cx="8260032" cy="210826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«Как вы лодку назовете» – подготовка и первые минуты встречи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Принцип </a:t>
            </a:r>
            <a:r>
              <a:rPr lang="en-US" sz="1200" dirty="0">
                <a:solidFill>
                  <a:srgbClr val="000000"/>
                </a:solidFill>
                <a:latin typeface="Microsoft YaHei Light" panose="020B0502040204020203" pitchFamily="34" charset="-122"/>
                <a:ea typeface="Microsoft YaHei Light" panose="020B0502040204020203" pitchFamily="34" charset="-122"/>
              </a:rPr>
              <a:t>POSE (Purpose, Ownership, Safety, Engagement)</a:t>
            </a: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Динамика </a:t>
            </a:r>
            <a:r>
              <a:rPr lang="ru-RU" sz="1200" dirty="0" err="1">
                <a:solidFill>
                  <a:srgbClr val="000000"/>
                </a:solidFill>
                <a:latin typeface="Microsoft YaHei Light" panose="020B0502040204020203" pitchFamily="34" charset="-122"/>
                <a:ea typeface="Microsoft YaHei Light" panose="020B0502040204020203" pitchFamily="34" charset="-122"/>
              </a:rPr>
              <a:t>фасилитации</a:t>
            </a:r>
            <a:r>
              <a:rPr lang="ru-RU" sz="1200" dirty="0">
                <a:solidFill>
                  <a:srgbClr val="000000"/>
                </a:solidFill>
                <a:latin typeface="Microsoft YaHei Light" panose="020B0502040204020203" pitchFamily="34" charset="-122"/>
                <a:ea typeface="Microsoft YaHei Light" panose="020B0502040204020203" pitchFamily="34" charset="-122"/>
              </a:rPr>
              <a:t>: конвергенция и дивергенция</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Техника </a:t>
            </a:r>
            <a:r>
              <a:rPr lang="en-US" sz="1200" dirty="0">
                <a:solidFill>
                  <a:srgbClr val="000000"/>
                </a:solidFill>
                <a:latin typeface="Microsoft YaHei Light" panose="020B0502040204020203" pitchFamily="34" charset="-122"/>
                <a:ea typeface="Microsoft YaHei Light" panose="020B0502040204020203" pitchFamily="34" charset="-122"/>
              </a:rPr>
              <a:t>Silent Brainstorm</a:t>
            </a:r>
            <a:r>
              <a:rPr lang="ru-RU" sz="1200" dirty="0">
                <a:solidFill>
                  <a:srgbClr val="000000"/>
                </a:solidFill>
                <a:latin typeface="Microsoft YaHei Light" panose="020B0502040204020203" pitchFamily="34" charset="-122"/>
                <a:ea typeface="Microsoft YaHei Light" panose="020B0502040204020203" pitchFamily="34" charset="-122"/>
              </a:rPr>
              <a:t> - «Особое мнение»</a:t>
            </a:r>
            <a:r>
              <a:rPr lang="en-US" sz="1200" dirty="0">
                <a:solidFill>
                  <a:srgbClr val="000000"/>
                </a:solidFill>
                <a:latin typeface="Microsoft YaHei Light" panose="020B0502040204020203" pitchFamily="34" charset="-122"/>
                <a:ea typeface="Microsoft YaHei Light" panose="020B0502040204020203" pitchFamily="34" charset="-122"/>
              </a:rPr>
              <a:t> </a:t>
            </a:r>
            <a:r>
              <a:rPr lang="ru-RU" sz="1200" dirty="0">
                <a:solidFill>
                  <a:srgbClr val="000000"/>
                </a:solidFill>
                <a:latin typeface="Microsoft YaHei Light" panose="020B0502040204020203" pitchFamily="34" charset="-122"/>
                <a:ea typeface="Microsoft YaHei Light" panose="020B0502040204020203" pitchFamily="34" charset="-122"/>
              </a:rPr>
              <a:t>и другие сложности рабочих встреч </a:t>
            </a: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5022142"/>
            <a:ext cx="4032069" cy="290272"/>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600" dirty="0">
                <a:solidFill>
                  <a:schemeClr val="accent2"/>
                </a:solidFill>
                <a:latin typeface="Microsoft YaHei UI" panose="020B0503020204020204" pitchFamily="34" charset="-122"/>
                <a:ea typeface="Microsoft YaHei UI" panose="020B0503020204020204" pitchFamily="34" charset="-122"/>
              </a:rPr>
              <a:t>КЛЮЧЕВЫЕ </a:t>
            </a:r>
            <a:r>
              <a:rPr lang="ru-RU" sz="16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600" dirty="0">
                <a:solidFill>
                  <a:schemeClr val="accent2"/>
                </a:solidFill>
                <a:latin typeface="Microsoft YaHei Light" panose="020B0502040204020203" pitchFamily="34" charset="-122"/>
                <a:ea typeface="Microsoft YaHei Light" panose="020B0502040204020203" pitchFamily="34" charset="-122"/>
              </a:rPr>
              <a:t> </a:t>
            </a:r>
            <a:r>
              <a:rPr lang="ru-RU" sz="16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36681"/>
            <a:ext cx="4032069" cy="290272"/>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600" dirty="0">
                <a:solidFill>
                  <a:schemeClr val="accent2"/>
                </a:solidFill>
                <a:latin typeface="Microsoft YaHei UI" panose="020B0503020204020204" pitchFamily="34" charset="-122"/>
                <a:ea typeface="Microsoft YaHei UI" panose="020B0503020204020204" pitchFamily="34" charset="-122"/>
              </a:rPr>
              <a:t>ИДЕЯ </a:t>
            </a:r>
            <a:r>
              <a:rPr lang="ru-RU" sz="16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pic>
        <p:nvPicPr>
          <p:cNvPr id="2" name="Рисунок 1">
            <a:extLst>
              <a:ext uri="{FF2B5EF4-FFF2-40B4-BE49-F238E27FC236}">
                <a16:creationId xmlns:a16="http://schemas.microsoft.com/office/drawing/2014/main" id="{E4C8DA38-D19E-47B0-A3FE-1FDCE6658B0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3820" t="15055" r="7986" b="11667"/>
          <a:stretch/>
        </p:blipFill>
        <p:spPr>
          <a:xfrm>
            <a:off x="7816144" y="1920799"/>
            <a:ext cx="3965052" cy="2963274"/>
          </a:xfrm>
          <a:prstGeom prst="rect">
            <a:avLst/>
          </a:prstGeom>
        </p:spPr>
      </p:pic>
      <p:cxnSp>
        <p:nvCxnSpPr>
          <p:cNvPr id="13" name="Прямая соединительная линия 12">
            <a:extLst>
              <a:ext uri="{FF2B5EF4-FFF2-40B4-BE49-F238E27FC236}">
                <a16:creationId xmlns:a16="http://schemas.microsoft.com/office/drawing/2014/main" id="{2853744F-06CD-4B4B-8119-A9C37B74BCC2}"/>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Заголовок 1">
            <a:extLst>
              <a:ext uri="{FF2B5EF4-FFF2-40B4-BE49-F238E27FC236}">
                <a16:creationId xmlns:a16="http://schemas.microsoft.com/office/drawing/2014/main" id="{1B7E929B-C9A2-4A82-BD55-48CB2B251DC8}"/>
              </a:ext>
            </a:extLst>
          </p:cNvPr>
          <p:cNvSpPr txBox="1">
            <a:spLocks/>
          </p:cNvSpPr>
          <p:nvPr/>
        </p:nvSpPr>
        <p:spPr>
          <a:xfrm>
            <a:off x="5797550" y="56319"/>
            <a:ext cx="39650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Applied Facilitation</a:t>
            </a:r>
          </a:p>
        </p:txBody>
      </p:sp>
    </p:spTree>
    <p:extLst>
      <p:ext uri="{BB962C8B-B14F-4D97-AF65-F5344CB8AC3E}">
        <p14:creationId xmlns:p14="http://schemas.microsoft.com/office/powerpoint/2010/main" val="217213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69014"/>
            <a:ext cx="9392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err="1">
                <a:solidFill>
                  <a:schemeClr val="accent2"/>
                </a:solidFill>
              </a:rPr>
              <a:t>Сторителлинг</a:t>
            </a:r>
            <a:r>
              <a:rPr lang="ru-RU" sz="2800" dirty="0">
                <a:solidFill>
                  <a:schemeClr val="accent2"/>
                </a:solidFill>
              </a:rPr>
              <a:t> в бизнесе</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24486" y="1974561"/>
            <a:ext cx="7328171" cy="3073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 мире нет ни одного общества, в котором бы не рассказывались истории. В наши дни </a:t>
            </a:r>
            <a:r>
              <a:rPr lang="ru-RU" sz="1400" dirty="0" err="1">
                <a:latin typeface="Microsoft JhengHei Light" panose="020B0304030504040204" pitchFamily="34" charset="-120"/>
                <a:ea typeface="Microsoft JhengHei Light" panose="020B0304030504040204" pitchFamily="34" charset="-120"/>
              </a:rPr>
              <a:t>сторителлинг</a:t>
            </a:r>
            <a:r>
              <a:rPr lang="ru-RU" sz="1400" dirty="0">
                <a:latin typeface="Microsoft JhengHei Light" panose="020B0304030504040204" pitchFamily="34" charset="-120"/>
                <a:ea typeface="Microsoft JhengHei Light" panose="020B0304030504040204" pitchFamily="34" charset="-120"/>
              </a:rPr>
              <a:t> это лучший способ передать информацию, чтобы человек по-настоящему проникся идеей. Но это не точно.</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Умение использовать </a:t>
            </a:r>
            <a:r>
              <a:rPr lang="ru-RU" sz="1400" dirty="0" err="1">
                <a:latin typeface="Microsoft JhengHei Light" panose="020B0304030504040204" pitchFamily="34" charset="-120"/>
                <a:ea typeface="Microsoft JhengHei Light" panose="020B0304030504040204" pitchFamily="34" charset="-120"/>
              </a:rPr>
              <a:t>сторителлинг</a:t>
            </a:r>
            <a:r>
              <a:rPr lang="ru-RU" sz="1400" dirty="0">
                <a:latin typeface="Microsoft JhengHei Light" panose="020B0304030504040204" pitchFamily="34" charset="-120"/>
                <a:ea typeface="Microsoft JhengHei Light" panose="020B0304030504040204" pitchFamily="34" charset="-120"/>
              </a:rPr>
              <a:t> в бизнесе – это сильный актив для профессионала в любой сфере. Кому-то </a:t>
            </a:r>
            <a:r>
              <a:rPr lang="ru-RU" sz="1400" dirty="0" err="1">
                <a:latin typeface="Microsoft JhengHei Light" panose="020B0304030504040204" pitchFamily="34" charset="-120"/>
                <a:ea typeface="Microsoft JhengHei Light" panose="020B0304030504040204" pitchFamily="34" charset="-120"/>
              </a:rPr>
              <a:t>сторителлинг</a:t>
            </a:r>
            <a:r>
              <a:rPr lang="ru-RU" sz="1400" dirty="0">
                <a:latin typeface="Microsoft JhengHei Light" panose="020B0304030504040204" pitchFamily="34" charset="-120"/>
                <a:ea typeface="Microsoft JhengHei Light" panose="020B0304030504040204" pitchFamily="34" charset="-120"/>
              </a:rPr>
              <a:t> поможет убедить скептика, кому-то - вдохновить людей. А еще это один из самых «мягких» и эффективных способов обратной связи.</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На этом воркшопе мы будем учиться рассказывать истории, и в этом навыке у каждого из вас свой «темп» и стиль. Приходите рассказать ваши истории в кругу единомышленников и легкой атмосфере!</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9637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Объект 2">
            <a:extLst>
              <a:ext uri="{FF2B5EF4-FFF2-40B4-BE49-F238E27FC236}">
                <a16:creationId xmlns:a16="http://schemas.microsoft.com/office/drawing/2014/main" id="{F9060DF8-E2D4-4B04-BDEF-7905B6AF1214}"/>
              </a:ext>
            </a:extLst>
          </p:cNvPr>
          <p:cNvSpPr txBox="1">
            <a:spLocks/>
          </p:cNvSpPr>
          <p:nvPr/>
        </p:nvSpPr>
        <p:spPr>
          <a:xfrm>
            <a:off x="275366" y="5245100"/>
            <a:ext cx="8139291" cy="1803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268288">
              <a:lnSpc>
                <a:spcPct val="100000"/>
              </a:lnSpc>
              <a:spcBef>
                <a:spcPts val="6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Роль </a:t>
            </a:r>
            <a:r>
              <a:rPr lang="ru-RU" sz="1200" dirty="0" err="1">
                <a:solidFill>
                  <a:srgbClr val="000000"/>
                </a:solidFill>
                <a:latin typeface="Microsoft YaHei Light" panose="020B0502040204020203" pitchFamily="34" charset="-122"/>
                <a:ea typeface="Microsoft YaHei Light" panose="020B0502040204020203" pitchFamily="34" charset="-122"/>
              </a:rPr>
              <a:t>сторителлинга</a:t>
            </a:r>
            <a:r>
              <a:rPr lang="ru-RU" sz="1200" dirty="0">
                <a:solidFill>
                  <a:srgbClr val="000000"/>
                </a:solidFill>
                <a:latin typeface="Microsoft YaHei Light" panose="020B0502040204020203" pitchFamily="34" charset="-122"/>
                <a:ea typeface="Microsoft YaHei Light" panose="020B0502040204020203" pitchFamily="34" charset="-122"/>
              </a:rPr>
              <a:t> в бизнесе / для чего вообще нужно уметь рассказывать истории? </a:t>
            </a:r>
          </a:p>
          <a:p>
            <a:pPr marL="171450" indent="-171450" defTabSz="268288">
              <a:lnSpc>
                <a:spcPct val="100000"/>
              </a:lnSpc>
              <a:spcBef>
                <a:spcPts val="6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проще всего построить историю: модель </a:t>
            </a:r>
            <a:r>
              <a:rPr lang="en-US" sz="1200" dirty="0">
                <a:solidFill>
                  <a:srgbClr val="000000"/>
                </a:solidFill>
                <a:latin typeface="Microsoft YaHei Light" panose="020B0502040204020203" pitchFamily="34" charset="-122"/>
                <a:ea typeface="Microsoft YaHei Light" panose="020B0502040204020203" pitchFamily="34" charset="-122"/>
              </a:rPr>
              <a:t>Setup – Struggle  - Solution</a:t>
            </a: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lnSpc>
                <a:spcPct val="100000"/>
              </a:lnSpc>
              <a:spcBef>
                <a:spcPts val="6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Нюансы рассказа и этапа </a:t>
            </a:r>
            <a:r>
              <a:rPr lang="en-US" sz="1200" dirty="0">
                <a:solidFill>
                  <a:srgbClr val="000000"/>
                </a:solidFill>
                <a:latin typeface="Microsoft YaHei Light" panose="020B0502040204020203" pitchFamily="34" charset="-122"/>
                <a:ea typeface="Microsoft YaHei Light" panose="020B0502040204020203" pitchFamily="34" charset="-122"/>
              </a:rPr>
              <a:t>Setup</a:t>
            </a:r>
          </a:p>
          <a:p>
            <a:pPr marL="171450" indent="-171450" defTabSz="268288">
              <a:lnSpc>
                <a:spcPct val="100000"/>
              </a:lnSpc>
              <a:spcBef>
                <a:spcPts val="6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Еще способы построения историй (Лео ДиКаприо, Дэн </a:t>
            </a:r>
            <a:r>
              <a:rPr lang="ru-RU" sz="1200" dirty="0" err="1">
                <a:solidFill>
                  <a:srgbClr val="000000"/>
                </a:solidFill>
                <a:latin typeface="Microsoft YaHei Light" panose="020B0502040204020203" pitchFamily="34" charset="-122"/>
                <a:ea typeface="Microsoft YaHei Light" panose="020B0502040204020203" pitchFamily="34" charset="-122"/>
              </a:rPr>
              <a:t>Роум</a:t>
            </a:r>
            <a:r>
              <a:rPr lang="ru-RU" sz="1200" dirty="0">
                <a:solidFill>
                  <a:srgbClr val="000000"/>
                </a:solidFill>
                <a:latin typeface="Microsoft YaHei Light" panose="020B0502040204020203" pitchFamily="34" charset="-122"/>
                <a:ea typeface="Microsoft YaHei Light" panose="020B0502040204020203" pitchFamily="34" charset="-122"/>
              </a:rPr>
              <a:t>, Тай </a:t>
            </a:r>
            <a:r>
              <a:rPr lang="ru-RU" sz="1200" dirty="0" err="1">
                <a:solidFill>
                  <a:srgbClr val="000000"/>
                </a:solidFill>
                <a:latin typeface="Microsoft YaHei Light" panose="020B0502040204020203" pitchFamily="34" charset="-122"/>
                <a:ea typeface="Microsoft YaHei Light" panose="020B0502040204020203" pitchFamily="34" charset="-122"/>
              </a:rPr>
              <a:t>Беннетт</a:t>
            </a:r>
            <a:r>
              <a:rPr lang="ru-RU" sz="1200" dirty="0">
                <a:solidFill>
                  <a:srgbClr val="000000"/>
                </a:solidFill>
                <a:latin typeface="Microsoft YaHei Light" panose="020B0502040204020203" pitchFamily="34" charset="-122"/>
                <a:ea typeface="Microsoft YaHei Light" panose="020B0502040204020203" pitchFamily="34" charset="-122"/>
              </a:rPr>
              <a:t>)</a:t>
            </a:r>
          </a:p>
          <a:p>
            <a:pPr marL="171450" indent="-171450" defTabSz="268288">
              <a:lnSpc>
                <a:spcPct val="100000"/>
              </a:lnSpc>
              <a:spcBef>
                <a:spcPts val="600"/>
              </a:spcBef>
              <a:buClr>
                <a:srgbClr val="951B1E"/>
              </a:buClr>
              <a:buSzPct val="120000"/>
            </a:pPr>
            <a:r>
              <a:rPr lang="ru-RU" sz="1200" dirty="0" err="1">
                <a:solidFill>
                  <a:srgbClr val="000000"/>
                </a:solidFill>
                <a:latin typeface="Microsoft YaHei Light" panose="020B0502040204020203" pitchFamily="34" charset="-122"/>
                <a:ea typeface="Microsoft YaHei Light" panose="020B0502040204020203" pitchFamily="34" charset="-122"/>
              </a:rPr>
              <a:t>Сторителлинг</a:t>
            </a:r>
            <a:r>
              <a:rPr lang="ru-RU" sz="1200" dirty="0">
                <a:solidFill>
                  <a:srgbClr val="000000"/>
                </a:solidFill>
                <a:latin typeface="Microsoft YaHei Light" panose="020B0502040204020203" pitchFamily="34" charset="-122"/>
                <a:ea typeface="Microsoft YaHei Light" panose="020B0502040204020203" pitchFamily="34" charset="-122"/>
              </a:rPr>
              <a:t> как актив для лидера: трансляция ценностей, обратная связь и </a:t>
            </a:r>
            <a:r>
              <a:rPr lang="en-US" sz="1200" dirty="0">
                <a:solidFill>
                  <a:srgbClr val="000000"/>
                </a:solidFill>
                <a:latin typeface="Microsoft YaHei Light" panose="020B0502040204020203" pitchFamily="34" charset="-122"/>
                <a:ea typeface="Microsoft YaHei Light" panose="020B0502040204020203" pitchFamily="34" charset="-122"/>
              </a:rPr>
              <a:t>change management</a:t>
            </a: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cxnSp>
        <p:nvCxnSpPr>
          <p:cNvPr id="19" name="Прямая соединительная линия 18">
            <a:extLst>
              <a:ext uri="{FF2B5EF4-FFF2-40B4-BE49-F238E27FC236}">
                <a16:creationId xmlns:a16="http://schemas.microsoft.com/office/drawing/2014/main" id="{61535FCB-746F-4102-81DA-2AA8E245E49F}"/>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270468-21D6-4A89-9793-7B02C9E591A4}"/>
              </a:ext>
            </a:extLst>
          </p:cNvPr>
          <p:cNvSpPr txBox="1"/>
          <p:nvPr/>
        </p:nvSpPr>
        <p:spPr>
          <a:xfrm>
            <a:off x="300772" y="4850320"/>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pic>
        <p:nvPicPr>
          <p:cNvPr id="2" name="Рисунок 1">
            <a:extLst>
              <a:ext uri="{FF2B5EF4-FFF2-40B4-BE49-F238E27FC236}">
                <a16:creationId xmlns:a16="http://schemas.microsoft.com/office/drawing/2014/main" id="{E2BB769C-1BBD-4EE1-B3C2-B35D8E39F10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8261554" y="1736253"/>
            <a:ext cx="3734642" cy="3558386"/>
          </a:xfrm>
          <a:prstGeom prst="rect">
            <a:avLst/>
          </a:prstGeom>
        </p:spPr>
      </p:pic>
      <p:sp>
        <p:nvSpPr>
          <p:cNvPr id="14" name="Заголовок 1">
            <a:extLst>
              <a:ext uri="{FF2B5EF4-FFF2-40B4-BE49-F238E27FC236}">
                <a16:creationId xmlns:a16="http://schemas.microsoft.com/office/drawing/2014/main" id="{E2D54AB3-9129-D4B1-9622-6E087B52516B}"/>
              </a:ext>
            </a:extLst>
          </p:cNvPr>
          <p:cNvSpPr txBox="1">
            <a:spLocks/>
          </p:cNvSpPr>
          <p:nvPr/>
        </p:nvSpPr>
        <p:spPr>
          <a:xfrm>
            <a:off x="5797550" y="56319"/>
            <a:ext cx="39650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Business Storytelling</a:t>
            </a:r>
          </a:p>
        </p:txBody>
      </p:sp>
    </p:spTree>
    <p:extLst>
      <p:ext uri="{BB962C8B-B14F-4D97-AF65-F5344CB8AC3E}">
        <p14:creationId xmlns:p14="http://schemas.microsoft.com/office/powerpoint/2010/main" val="195672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Как принимать обратную связь</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5" y="2107910"/>
            <a:ext cx="6985635" cy="337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600" dirty="0">
                <a:latin typeface="Microsoft JhengHei Light" panose="020B0304030504040204" pitchFamily="34" charset="-120"/>
                <a:ea typeface="Microsoft JhengHei Light" panose="020B0304030504040204" pitchFamily="34" charset="-120"/>
              </a:rPr>
              <a:t>Мы учимся давать обратную связь, но не всегда умеем принимать ее и запрашивать у других. Чтобы «черпать» обратную связь ложкой для ускорения своего развития, стоит освоить несколько простых инструментов.</a:t>
            </a:r>
          </a:p>
          <a:p>
            <a:pPr marL="0" indent="0">
              <a:buClr>
                <a:schemeClr val="accent2"/>
              </a:buClr>
              <a:buSzPct val="150000"/>
              <a:buNone/>
            </a:pPr>
            <a:r>
              <a:rPr lang="ru-RU" sz="1600" dirty="0">
                <a:latin typeface="Microsoft JhengHei Light" panose="020B0304030504040204" pitchFamily="34" charset="-120"/>
                <a:ea typeface="Microsoft JhengHei Light" panose="020B0304030504040204" pitchFamily="34" charset="-120"/>
              </a:rPr>
              <a:t>На этом тренинге мы будем учиться </a:t>
            </a:r>
            <a:r>
              <a:rPr lang="ru-RU" sz="1600" b="1" dirty="0">
                <a:latin typeface="Microsoft JhengHei Light" panose="020B0304030504040204" pitchFamily="34" charset="-120"/>
                <a:ea typeface="Microsoft JhengHei Light" panose="020B0304030504040204" pitchFamily="34" charset="-120"/>
              </a:rPr>
              <a:t>принимать </a:t>
            </a:r>
            <a:r>
              <a:rPr lang="ru-RU" sz="1600" dirty="0">
                <a:latin typeface="Microsoft JhengHei Light" panose="020B0304030504040204" pitchFamily="34" charset="-120"/>
                <a:ea typeface="Microsoft JhengHei Light" panose="020B0304030504040204" pitchFamily="34" charset="-120"/>
              </a:rPr>
              <a:t>обратную связь. Особенно это бывает сложно, если есть недосказанность, собеседник «не в настроении» или говорит загадочными для вас словами. Нас ждет практика формулирования вопросов для прояснения сказанного и работа с эмоциональным состоянием. А также вы узнаете, на каком фундаменте все должно держаться, чтобы обратная связь была на пользу.</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712502"/>
            <a:ext cx="7785051" cy="106182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Основные установки (</a:t>
            </a:r>
            <a:r>
              <a:rPr lang="ru-RU" sz="1200" dirty="0" err="1">
                <a:solidFill>
                  <a:srgbClr val="000000"/>
                </a:solidFill>
                <a:latin typeface="Microsoft YaHei Light" panose="020B0502040204020203" pitchFamily="34" charset="-122"/>
                <a:ea typeface="Microsoft YaHei Light" panose="020B0502040204020203" pitchFamily="34" charset="-122"/>
              </a:rPr>
              <a:t>mindset</a:t>
            </a:r>
            <a:r>
              <a:rPr lang="ru-RU" sz="1200" dirty="0">
                <a:solidFill>
                  <a:srgbClr val="000000"/>
                </a:solidFill>
                <a:latin typeface="Microsoft YaHei Light" panose="020B0502040204020203" pitchFamily="34" charset="-122"/>
                <a:ea typeface="Microsoft YaHei Light" panose="020B0502040204020203" pitchFamily="34" charset="-122"/>
              </a:rPr>
              <a:t>), которые делают обратную связь эффективней </a:t>
            </a:r>
          </a:p>
          <a:p>
            <a:pPr marL="171450" indent="-171450" defTabSz="268288">
              <a:spcAft>
                <a:spcPts val="600"/>
              </a:spcAft>
              <a:buClr>
                <a:srgbClr val="951B1E"/>
              </a:buClr>
              <a:buSzPct val="120000"/>
              <a:buFont typeface="Arial" panose="020B0604020202020204" pitchFamily="34" charset="0"/>
              <a:buChar char="•"/>
            </a:pPr>
            <a:r>
              <a:rPr lang="en-US" sz="1200" dirty="0">
                <a:solidFill>
                  <a:srgbClr val="000000"/>
                </a:solidFill>
                <a:latin typeface="Microsoft YaHei Light" panose="020B0502040204020203" pitchFamily="34" charset="-122"/>
                <a:ea typeface="Microsoft YaHei Light" panose="020B0502040204020203" pitchFamily="34" charset="-122"/>
              </a:rPr>
              <a:t>3 </a:t>
            </a:r>
            <a:r>
              <a:rPr lang="ru-RU" sz="1200" dirty="0">
                <a:solidFill>
                  <a:srgbClr val="000000"/>
                </a:solidFill>
                <a:latin typeface="Microsoft YaHei Light" panose="020B0502040204020203" pitchFamily="34" charset="-122"/>
                <a:ea typeface="Microsoft YaHei Light" panose="020B0502040204020203" pitchFamily="34" charset="-122"/>
              </a:rPr>
              <a:t>компонента обратной связи, эффект </a:t>
            </a:r>
            <a:r>
              <a:rPr lang="ru-RU" sz="1200" dirty="0" err="1">
                <a:solidFill>
                  <a:srgbClr val="000000"/>
                </a:solidFill>
                <a:latin typeface="Microsoft YaHei Light" panose="020B0502040204020203" pitchFamily="34" charset="-122"/>
                <a:ea typeface="Microsoft YaHei Light" panose="020B0502040204020203" pitchFamily="34" charset="-122"/>
              </a:rPr>
              <a:t>кроссвайринга</a:t>
            </a: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Сигналы восприятия обратной связи другим человеком</a:t>
            </a: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539710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8FB8AB09-A66B-4788-AADB-6E6125D3DC5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l="4583" t="4333" r="6182" b="17959"/>
          <a:stretch/>
        </p:blipFill>
        <p:spPr>
          <a:xfrm>
            <a:off x="7689898" y="2109905"/>
            <a:ext cx="4281043" cy="3049282"/>
          </a:xfrm>
          <a:prstGeom prst="rect">
            <a:avLst/>
          </a:prstGeom>
        </p:spPr>
      </p:pic>
      <p:sp>
        <p:nvSpPr>
          <p:cNvPr id="13" name="Заголовок 1">
            <a:extLst>
              <a:ext uri="{FF2B5EF4-FFF2-40B4-BE49-F238E27FC236}">
                <a16:creationId xmlns:a16="http://schemas.microsoft.com/office/drawing/2014/main" id="{F77D78B8-DD8F-AF90-F477-C4F5876A4099}"/>
              </a:ext>
            </a:extLst>
          </p:cNvPr>
          <p:cNvSpPr txBox="1">
            <a:spLocks/>
          </p:cNvSpPr>
          <p:nvPr/>
        </p:nvSpPr>
        <p:spPr>
          <a:xfrm>
            <a:off x="5797550" y="56319"/>
            <a:ext cx="39650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Feedback De-coding</a:t>
            </a:r>
          </a:p>
        </p:txBody>
      </p:sp>
    </p:spTree>
    <p:extLst>
      <p:ext uri="{BB962C8B-B14F-4D97-AF65-F5344CB8AC3E}">
        <p14:creationId xmlns:p14="http://schemas.microsoft.com/office/powerpoint/2010/main" val="322459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5F2A56-25C7-4E3B-A4FD-82448DC7096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t="10044" r="774" b="23386"/>
          <a:stretch/>
        </p:blipFill>
        <p:spPr>
          <a:xfrm>
            <a:off x="7647492" y="2198182"/>
            <a:ext cx="4368800" cy="3088828"/>
          </a:xfrm>
          <a:prstGeom prst="rect">
            <a:avLst/>
          </a:prstGeom>
        </p:spPr>
      </p:pic>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Команда: на пути к </a:t>
            </a:r>
            <a:r>
              <a:rPr lang="en-US" sz="2800" dirty="0">
                <a:solidFill>
                  <a:schemeClr val="accent2"/>
                </a:solidFill>
              </a:rPr>
              <a:t>dream team</a:t>
            </a:r>
            <a:endParaRPr lang="ru-RU" sz="2800" dirty="0">
              <a:solidFill>
                <a:schemeClr val="accent2"/>
              </a:solidFill>
            </a:endParaRP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5" y="2067270"/>
            <a:ext cx="7188835" cy="337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600" dirty="0">
                <a:latin typeface="Microsoft JhengHei Light" panose="020B0304030504040204" pitchFamily="34" charset="-120"/>
                <a:ea typeface="Microsoft JhengHei Light" panose="020B0304030504040204" pitchFamily="34" charset="-120"/>
              </a:rPr>
              <a:t>Даже наличие </a:t>
            </a:r>
            <a:r>
              <a:rPr lang="ru-RU" sz="1600" b="1" dirty="0">
                <a:latin typeface="Microsoft JhengHei Light" panose="020B0304030504040204" pitchFamily="34" charset="-120"/>
                <a:ea typeface="Microsoft JhengHei Light" panose="020B0304030504040204" pitchFamily="34" charset="-120"/>
              </a:rPr>
              <a:t>профессионалов</a:t>
            </a:r>
            <a:r>
              <a:rPr lang="ru-RU" sz="1600" dirty="0">
                <a:latin typeface="Microsoft JhengHei Light" panose="020B0304030504040204" pitchFamily="34" charset="-120"/>
                <a:ea typeface="Microsoft JhengHei Light" panose="020B0304030504040204" pitchFamily="34" charset="-120"/>
              </a:rPr>
              <a:t> и их </a:t>
            </a:r>
            <a:r>
              <a:rPr lang="ru-RU" sz="1600" b="1" dirty="0">
                <a:latin typeface="Microsoft JhengHei Light" panose="020B0304030504040204" pitchFamily="34" charset="-120"/>
                <a:ea typeface="Microsoft JhengHei Light" panose="020B0304030504040204" pitchFamily="34" charset="-120"/>
              </a:rPr>
              <a:t>совместимость</a:t>
            </a:r>
            <a:r>
              <a:rPr lang="ru-RU" sz="1600" dirty="0">
                <a:latin typeface="Microsoft JhengHei Light" panose="020B0304030504040204" pitchFamily="34" charset="-120"/>
                <a:ea typeface="Microsoft JhengHei Light" panose="020B0304030504040204" pitchFamily="34" charset="-120"/>
              </a:rPr>
              <a:t> в психологическом плане не гарантирует, что вся </a:t>
            </a:r>
            <a:r>
              <a:rPr lang="ru-RU" sz="1600" b="1" dirty="0">
                <a:latin typeface="Microsoft JhengHei Light" panose="020B0304030504040204" pitchFamily="34" charset="-120"/>
                <a:ea typeface="Microsoft JhengHei Light" panose="020B0304030504040204" pitchFamily="34" charset="-120"/>
              </a:rPr>
              <a:t>команда</a:t>
            </a:r>
            <a:r>
              <a:rPr lang="ru-RU" sz="1600" dirty="0">
                <a:latin typeface="Microsoft JhengHei Light" panose="020B0304030504040204" pitchFamily="34" charset="-120"/>
                <a:ea typeface="Microsoft JhengHei Light" panose="020B0304030504040204" pitchFamily="34" charset="-120"/>
              </a:rPr>
              <a:t> будет представлять из себя единое целое. Нужно понимание взаимодействия людей - и этапов, которые проходит команда в своем создании и развитии. </a:t>
            </a:r>
          </a:p>
          <a:p>
            <a:pPr marL="0" indent="0">
              <a:buClr>
                <a:schemeClr val="accent2"/>
              </a:buClr>
              <a:buSzPct val="150000"/>
              <a:buNone/>
            </a:pPr>
            <a:r>
              <a:rPr lang="ru-RU" sz="1600" dirty="0">
                <a:latin typeface="Microsoft JhengHei Light" panose="020B0304030504040204" pitchFamily="34" charset="-120"/>
                <a:ea typeface="Microsoft JhengHei Light" panose="020B0304030504040204" pitchFamily="34" charset="-120"/>
              </a:rPr>
              <a:t>Мы рассмотрим </a:t>
            </a:r>
            <a:r>
              <a:rPr lang="ru-RU" sz="1600" b="1" dirty="0">
                <a:latin typeface="Microsoft JhengHei Light" panose="020B0304030504040204" pitchFamily="34" charset="-120"/>
                <a:ea typeface="Microsoft JhengHei Light" panose="020B0304030504040204" pitchFamily="34" charset="-120"/>
              </a:rPr>
              <a:t>4 стадии развития команды </a:t>
            </a:r>
            <a:r>
              <a:rPr lang="ru-RU" sz="1600" dirty="0">
                <a:latin typeface="Microsoft JhengHei Light" panose="020B0304030504040204" pitchFamily="34" charset="-120"/>
                <a:ea typeface="Microsoft JhengHei Light" panose="020B0304030504040204" pitchFamily="34" charset="-120"/>
              </a:rPr>
              <a:t>на основе модели Брюса </a:t>
            </a:r>
            <a:r>
              <a:rPr lang="ru-RU" sz="1600" dirty="0" err="1">
                <a:latin typeface="Microsoft JhengHei Light" panose="020B0304030504040204" pitchFamily="34" charset="-120"/>
                <a:ea typeface="Microsoft JhengHei Light" panose="020B0304030504040204" pitchFamily="34" charset="-120"/>
              </a:rPr>
              <a:t>Такмена</a:t>
            </a:r>
            <a:r>
              <a:rPr lang="ru-RU" sz="1600" dirty="0">
                <a:latin typeface="Microsoft JhengHei Light" panose="020B0304030504040204" pitchFamily="34" charset="-120"/>
                <a:ea typeface="Microsoft JhengHei Light" panose="020B0304030504040204" pitchFamily="34" charset="-120"/>
              </a:rPr>
              <a:t>, проанализируем </a:t>
            </a:r>
            <a:r>
              <a:rPr lang="ru-RU" sz="1600" b="1" dirty="0">
                <a:latin typeface="Microsoft JhengHei Light" panose="020B0304030504040204" pitchFamily="34" charset="-120"/>
                <a:ea typeface="Microsoft JhengHei Light" panose="020B0304030504040204" pitchFamily="34" charset="-120"/>
              </a:rPr>
              <a:t>лучшие практики</a:t>
            </a:r>
            <a:r>
              <a:rPr lang="ru-RU" sz="1600" dirty="0">
                <a:latin typeface="Microsoft JhengHei Light" panose="020B0304030504040204" pitchFamily="34" charset="-120"/>
                <a:ea typeface="Microsoft JhengHei Light" panose="020B0304030504040204" pitchFamily="34" charset="-120"/>
              </a:rPr>
              <a:t>, попробуем ключевые элементы в практических заданиях и соберем личный опыт участников.</a:t>
            </a:r>
          </a:p>
          <a:p>
            <a:pPr marL="0" indent="0">
              <a:buClr>
                <a:schemeClr val="accent2"/>
              </a:buClr>
              <a:buSzPct val="150000"/>
              <a:buNone/>
            </a:pPr>
            <a:r>
              <a:rPr lang="ru-RU" sz="1600" dirty="0">
                <a:latin typeface="Microsoft JhengHei Light" panose="020B0304030504040204" pitchFamily="34" charset="-120"/>
                <a:ea typeface="Microsoft JhengHei Light" panose="020B0304030504040204" pitchFamily="34" charset="-120"/>
              </a:rPr>
              <a:t>Мы также рассмотрим </a:t>
            </a:r>
            <a:r>
              <a:rPr lang="ru-RU" sz="1600" b="1" dirty="0">
                <a:latin typeface="Microsoft JhengHei Light" panose="020B0304030504040204" pitchFamily="34" charset="-120"/>
                <a:ea typeface="Microsoft JhengHei Light" panose="020B0304030504040204" pitchFamily="34" charset="-120"/>
              </a:rPr>
              <a:t>триггеры</a:t>
            </a:r>
            <a:r>
              <a:rPr lang="ru-RU" sz="1600" dirty="0">
                <a:latin typeface="Microsoft JhengHei Light" panose="020B0304030504040204" pitchFamily="34" charset="-120"/>
                <a:ea typeface="Microsoft JhengHei Light" panose="020B0304030504040204" pitchFamily="34" charset="-120"/>
              </a:rPr>
              <a:t>, которые помогают обычной команде стать </a:t>
            </a:r>
            <a:r>
              <a:rPr lang="ru-RU" sz="1600" dirty="0" err="1">
                <a:latin typeface="Microsoft JhengHei Light" panose="020B0304030504040204" pitchFamily="34" charset="-120"/>
                <a:ea typeface="Microsoft JhengHei Light" panose="020B0304030504040204" pitchFamily="34" charset="-120"/>
              </a:rPr>
              <a:t>dream</a:t>
            </a:r>
            <a:r>
              <a:rPr lang="ru-RU" sz="1600" dirty="0">
                <a:latin typeface="Microsoft JhengHei Light" panose="020B0304030504040204" pitchFamily="34" charset="-120"/>
                <a:ea typeface="Microsoft JhengHei Light" panose="020B0304030504040204" pitchFamily="34" charset="-120"/>
              </a:rPr>
              <a:t> </a:t>
            </a:r>
            <a:r>
              <a:rPr lang="ru-RU" sz="1600" dirty="0" err="1">
                <a:latin typeface="Microsoft JhengHei Light" panose="020B0304030504040204" pitchFamily="34" charset="-120"/>
                <a:ea typeface="Microsoft JhengHei Light" panose="020B0304030504040204" pitchFamily="34" charset="-120"/>
              </a:rPr>
              <a:t>team</a:t>
            </a:r>
            <a:r>
              <a:rPr lang="ru-RU" sz="1600" dirty="0">
                <a:latin typeface="Microsoft JhengHei Light" panose="020B0304030504040204" pitchFamily="34" charset="-120"/>
                <a:ea typeface="Microsoft JhengHei Light" panose="020B0304030504040204" pitchFamily="34" charset="-120"/>
              </a:rPr>
              <a:t>. Такие команды отличается высокими результатами, эффективностью и внутренним ростом людей в ней – так что это взаимовыгодно и для бизнеса, и для участников.</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756507"/>
            <a:ext cx="7785051" cy="80021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Стадии развития команды по </a:t>
            </a:r>
            <a:r>
              <a:rPr lang="ru-RU" sz="1200" dirty="0" err="1">
                <a:solidFill>
                  <a:srgbClr val="000000"/>
                </a:solidFill>
                <a:latin typeface="Microsoft YaHei Light" panose="020B0502040204020203" pitchFamily="34" charset="-122"/>
                <a:ea typeface="Microsoft YaHei Light" panose="020B0502040204020203" pitchFamily="34" charset="-122"/>
              </a:rPr>
              <a:t>Такмену</a:t>
            </a:r>
            <a:r>
              <a:rPr lang="ru-RU" sz="1200" dirty="0">
                <a:solidFill>
                  <a:srgbClr val="000000"/>
                </a:solidFill>
                <a:latin typeface="Microsoft YaHei Light" panose="020B0502040204020203" pitchFamily="34" charset="-122"/>
                <a:ea typeface="Microsoft YaHei Light" panose="020B0502040204020203" pitchFamily="34" charset="-122"/>
              </a:rPr>
              <a:t>. Практики и нюансы каждой из стадий.</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Концепция базовых допущений по </a:t>
            </a:r>
            <a:r>
              <a:rPr lang="ru-RU" sz="1200" dirty="0" err="1">
                <a:solidFill>
                  <a:srgbClr val="000000"/>
                </a:solidFill>
                <a:latin typeface="Microsoft YaHei Light" panose="020B0502040204020203" pitchFamily="34" charset="-122"/>
                <a:ea typeface="Microsoft YaHei Light" panose="020B0502040204020203" pitchFamily="34" charset="-122"/>
              </a:rPr>
              <a:t>Биону</a:t>
            </a:r>
            <a:r>
              <a:rPr lang="ru-RU" sz="1200" dirty="0">
                <a:solidFill>
                  <a:srgbClr val="000000"/>
                </a:solidFill>
                <a:latin typeface="Microsoft YaHei Light" panose="020B0502040204020203" pitchFamily="34" charset="-122"/>
                <a:ea typeface="Microsoft YaHei Light" panose="020B0502040204020203" pitchFamily="34" charset="-122"/>
              </a:rPr>
              <a:t>, понимание динамики в группе</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Обсуждения командных правил (</a:t>
            </a:r>
            <a:r>
              <a:rPr lang="ru-RU" sz="1200" dirty="0" err="1">
                <a:solidFill>
                  <a:srgbClr val="000000"/>
                </a:solidFill>
                <a:latin typeface="Microsoft YaHei Light" panose="020B0502040204020203" pitchFamily="34" charset="-122"/>
                <a:ea typeface="Microsoft YaHei Light" panose="020B0502040204020203" pitchFamily="34" charset="-122"/>
              </a:rPr>
              <a:t>Ways</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of</a:t>
            </a:r>
            <a:r>
              <a:rPr lang="ru-RU" sz="1200" dirty="0">
                <a:solidFill>
                  <a:srgbClr val="000000"/>
                </a:solidFill>
                <a:latin typeface="Microsoft YaHei Light" panose="020B0502040204020203" pitchFamily="34" charset="-122"/>
                <a:ea typeface="Microsoft YaHei Light" panose="020B0502040204020203" pitchFamily="34" charset="-122"/>
              </a:rPr>
              <a:t> </a:t>
            </a:r>
            <a:r>
              <a:rPr lang="ru-RU" sz="1200" dirty="0" err="1">
                <a:solidFill>
                  <a:srgbClr val="000000"/>
                </a:solidFill>
                <a:latin typeface="Microsoft YaHei Light" panose="020B0502040204020203" pitchFamily="34" charset="-122"/>
                <a:ea typeface="Microsoft YaHei Light" panose="020B0502040204020203" pitchFamily="34" charset="-122"/>
              </a:rPr>
              <a:t>Working</a:t>
            </a:r>
            <a:r>
              <a:rPr lang="ru-RU" sz="1200" dirty="0">
                <a:solidFill>
                  <a:srgbClr val="000000"/>
                </a:solidFill>
                <a:latin typeface="Microsoft YaHei Light" panose="020B0502040204020203" pitchFamily="34" charset="-122"/>
                <a:ea typeface="Microsoft YaHei Light" panose="020B0502040204020203" pitchFamily="34" charset="-122"/>
              </a:rPr>
              <a:t>) для эффективной совместной работы</a:t>
            </a: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5441114"/>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Заголовок 1">
            <a:extLst>
              <a:ext uri="{FF2B5EF4-FFF2-40B4-BE49-F238E27FC236}">
                <a16:creationId xmlns:a16="http://schemas.microsoft.com/office/drawing/2014/main" id="{DD9596ED-099E-5E16-10A1-0A35FB4363DC}"/>
              </a:ext>
            </a:extLst>
          </p:cNvPr>
          <p:cNvSpPr txBox="1">
            <a:spLocks/>
          </p:cNvSpPr>
          <p:nvPr/>
        </p:nvSpPr>
        <p:spPr>
          <a:xfrm>
            <a:off x="5797550" y="56319"/>
            <a:ext cx="39650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High Performance Team</a:t>
            </a:r>
          </a:p>
        </p:txBody>
      </p:sp>
    </p:spTree>
    <p:extLst>
      <p:ext uri="{BB962C8B-B14F-4D97-AF65-F5344CB8AC3E}">
        <p14:creationId xmlns:p14="http://schemas.microsoft.com/office/powerpoint/2010/main" val="375554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a:extLst>
              <a:ext uri="{FF2B5EF4-FFF2-40B4-BE49-F238E27FC236}">
                <a16:creationId xmlns:a16="http://schemas.microsoft.com/office/drawing/2014/main" id="{96C6DEC3-982B-4E0C-8B5B-CD11B489EC0C}"/>
              </a:ext>
            </a:extLst>
          </p:cNvPr>
          <p:cNvGrpSpPr/>
          <p:nvPr/>
        </p:nvGrpSpPr>
        <p:grpSpPr>
          <a:xfrm>
            <a:off x="7769915" y="1404345"/>
            <a:ext cx="4114963" cy="3587412"/>
            <a:chOff x="2767471" y="863452"/>
            <a:chExt cx="5686683" cy="4957633"/>
          </a:xfrm>
        </p:grpSpPr>
        <p:pic>
          <p:nvPicPr>
            <p:cNvPr id="14" name="Рисунок 13">
              <a:extLst>
                <a:ext uri="{FF2B5EF4-FFF2-40B4-BE49-F238E27FC236}">
                  <a16:creationId xmlns:a16="http://schemas.microsoft.com/office/drawing/2014/main" id="{2E1D05EC-532E-47C2-87E1-19FB8B316F6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767471" y="863452"/>
              <a:ext cx="5686683" cy="4957633"/>
            </a:xfrm>
            <a:prstGeom prst="rect">
              <a:avLst/>
            </a:prstGeom>
          </p:spPr>
        </p:pic>
        <p:sp>
          <p:nvSpPr>
            <p:cNvPr id="19" name="TextBox 18">
              <a:extLst>
                <a:ext uri="{FF2B5EF4-FFF2-40B4-BE49-F238E27FC236}">
                  <a16:creationId xmlns:a16="http://schemas.microsoft.com/office/drawing/2014/main" id="{33C40E69-53A4-4842-BFF9-4044133F20EB}"/>
                </a:ext>
              </a:extLst>
            </p:cNvPr>
            <p:cNvSpPr txBox="1"/>
            <p:nvPr/>
          </p:nvSpPr>
          <p:spPr>
            <a:xfrm>
              <a:off x="7476570" y="5235393"/>
              <a:ext cx="338554" cy="461665"/>
            </a:xfrm>
            <a:prstGeom prst="rect">
              <a:avLst/>
            </a:prstGeom>
            <a:noFill/>
          </p:spPr>
          <p:txBody>
            <a:bodyPr wrap="none" rtlCol="0">
              <a:spAutoFit/>
            </a:bodyPr>
            <a:lstStyle/>
            <a:p>
              <a:r>
                <a:rPr lang="en-US" sz="2400" dirty="0">
                  <a:solidFill>
                    <a:schemeClr val="accent2"/>
                  </a:solidFill>
                </a:rPr>
                <a:t>*</a:t>
              </a:r>
              <a:endParaRPr lang="ru-RU" sz="2400" dirty="0">
                <a:solidFill>
                  <a:schemeClr val="accent2"/>
                </a:solidFill>
              </a:endParaRPr>
            </a:p>
          </p:txBody>
        </p:sp>
      </p:grpSp>
      <p:sp>
        <p:nvSpPr>
          <p:cNvPr id="22" name="TextBox 21">
            <a:extLst>
              <a:ext uri="{FF2B5EF4-FFF2-40B4-BE49-F238E27FC236}">
                <a16:creationId xmlns:a16="http://schemas.microsoft.com/office/drawing/2014/main" id="{A27CA137-C74C-4BA8-870A-3C0538EAAB6D}"/>
              </a:ext>
            </a:extLst>
          </p:cNvPr>
          <p:cNvSpPr txBox="1"/>
          <p:nvPr/>
        </p:nvSpPr>
        <p:spPr>
          <a:xfrm>
            <a:off x="9722915" y="4459858"/>
            <a:ext cx="1266718" cy="307777"/>
          </a:xfrm>
          <a:prstGeom prst="rect">
            <a:avLst/>
          </a:prstGeom>
          <a:noFill/>
        </p:spPr>
        <p:txBody>
          <a:bodyPr wrap="square" rtlCol="0">
            <a:spAutoFit/>
          </a:bodyPr>
          <a:lstStyle/>
          <a:p>
            <a:r>
              <a:rPr lang="en-US" sz="1400" dirty="0">
                <a:solidFill>
                  <a:schemeClr val="accent2"/>
                </a:solidFill>
              </a:rPr>
              <a:t>*</a:t>
            </a:r>
            <a:r>
              <a:rPr lang="ru-RU" sz="1400" dirty="0"/>
              <a:t>выгорание</a:t>
            </a:r>
          </a:p>
        </p:txBody>
      </p:sp>
      <p:sp>
        <p:nvSpPr>
          <p:cNvPr id="9" name="Заголовок 1"/>
          <p:cNvSpPr txBox="1">
            <a:spLocks/>
          </p:cNvSpPr>
          <p:nvPr/>
        </p:nvSpPr>
        <p:spPr>
          <a:xfrm>
            <a:off x="330361" y="25834"/>
            <a:ext cx="44030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Управление стрессом и </a:t>
            </a:r>
            <a:endParaRPr lang="en-US" sz="2800" dirty="0"/>
          </a:p>
          <a:p>
            <a:r>
              <a:rPr lang="ru-RU" sz="2800" dirty="0">
                <a:solidFill>
                  <a:schemeClr val="accent2"/>
                </a:solidFill>
              </a:rPr>
              <a:t>Навык осознанности</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24486" y="2003321"/>
            <a:ext cx="6938630" cy="2488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 современном мире на человека буквально валится огромное количество информации, коммуникации и, в итоге, ответственности. И как следствие, возрастает уровень стресса, который приводит к серьезным последствиям и для человека, и для компании и даже для экономики. </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Идея этого тренинга - обсудить способы разумного использования ресурсов, чтобы оставаться максимально продуктивными в течении дня. Мы будем осваивать практические навыки осознанности </a:t>
            </a:r>
            <a:r>
              <a:rPr lang="en-US" sz="1400" dirty="0">
                <a:latin typeface="Microsoft JhengHei Light" panose="020B0304030504040204" pitchFamily="34" charset="-120"/>
                <a:ea typeface="Microsoft JhengHei Light" panose="020B0304030504040204" pitchFamily="34" charset="-120"/>
              </a:rPr>
              <a:t>(mindfulness)</a:t>
            </a:r>
            <a:r>
              <a:rPr lang="ru-RU" sz="1400" dirty="0">
                <a:latin typeface="Microsoft JhengHei Light" panose="020B0304030504040204" pitchFamily="34" charset="-120"/>
                <a:ea typeface="Microsoft JhengHei Light" panose="020B0304030504040204" pitchFamily="34" charset="-120"/>
              </a:rPr>
              <a:t>. Научимся заряжать внутреннюю батарейку и выходить из «красной зоны» стресса. </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Все это поможет участникам управлять своим балансом между работой и личной жизнью – и при необходимости, помочь коллеге по команде. Ведь работа может быть источником энергии, драйва и радости. </a:t>
            </a:r>
            <a:endParaRPr lang="en-US" sz="16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256122"/>
            <a:ext cx="7785051" cy="132343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Как вернуться из «красной» зоны стресса в нормальное состояние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Как оставаться продуктивным и сохранять концентрацию в течении дня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Как помочь коллеге, который вдруг оказался в состоянии стресса</a:t>
            </a:r>
          </a:p>
          <a:p>
            <a:pPr marL="171450" indent="-171450">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Как заряжать «внутреннюю батарейку»</a:t>
            </a:r>
          </a:p>
          <a:p>
            <a:pPr marL="171450" indent="-171450">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92802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23" name="Заголовок 1">
            <a:extLst>
              <a:ext uri="{FF2B5EF4-FFF2-40B4-BE49-F238E27FC236}">
                <a16:creationId xmlns:a16="http://schemas.microsoft.com/office/drawing/2014/main" id="{01A74260-AAEF-429C-A7E3-BD74665E58C8}"/>
              </a:ext>
            </a:extLst>
          </p:cNvPr>
          <p:cNvSpPr txBox="1">
            <a:spLocks/>
          </p:cNvSpPr>
          <p:nvPr/>
        </p:nvSpPr>
        <p:spPr>
          <a:xfrm>
            <a:off x="5150399" y="15377"/>
            <a:ext cx="44030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Stress Management</a:t>
            </a:r>
          </a:p>
          <a:p>
            <a:r>
              <a:rPr lang="en-US" sz="2800" dirty="0">
                <a:solidFill>
                  <a:schemeClr val="accent6">
                    <a:lumMod val="75000"/>
                  </a:schemeClr>
                </a:solidFill>
              </a:rPr>
              <a:t>and Mindfulness</a:t>
            </a:r>
            <a:endParaRPr lang="ru-RU" sz="2800" dirty="0">
              <a:solidFill>
                <a:schemeClr val="accent6">
                  <a:lumMod val="75000"/>
                </a:schemeClr>
              </a:solidFill>
            </a:endParaRPr>
          </a:p>
        </p:txBody>
      </p:sp>
      <p:cxnSp>
        <p:nvCxnSpPr>
          <p:cNvPr id="24" name="Прямая соединительная линия 23">
            <a:extLst>
              <a:ext uri="{FF2B5EF4-FFF2-40B4-BE49-F238E27FC236}">
                <a16:creationId xmlns:a16="http://schemas.microsoft.com/office/drawing/2014/main" id="{7E3A1D64-2F8A-42EB-A1EF-51C26E1C7B30}"/>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46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69014"/>
            <a:ext cx="9392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Эффективное наставничество</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24486" y="1974561"/>
            <a:ext cx="7328171" cy="3073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Одним из сильных средств развития сотрудников является </a:t>
            </a:r>
            <a:r>
              <a:rPr lang="ru-RU" sz="1400" b="1" dirty="0">
                <a:latin typeface="Microsoft JhengHei Light" panose="020B0304030504040204" pitchFamily="34" charset="-120"/>
                <a:ea typeface="Microsoft JhengHei Light" panose="020B0304030504040204" pitchFamily="34" charset="-120"/>
              </a:rPr>
              <a:t>наставничество</a:t>
            </a:r>
            <a:r>
              <a:rPr lang="ru-RU" sz="1400" dirty="0">
                <a:latin typeface="Microsoft JhengHei Light" panose="020B0304030504040204" pitchFamily="34" charset="-120"/>
                <a:ea typeface="Microsoft JhengHei Light" panose="020B0304030504040204" pitchFamily="34" charset="-120"/>
              </a:rPr>
              <a:t> или </a:t>
            </a:r>
            <a:r>
              <a:rPr lang="ru-RU" sz="1400" dirty="0" err="1">
                <a:latin typeface="Microsoft JhengHei Light" panose="020B0304030504040204" pitchFamily="34" charset="-120"/>
                <a:ea typeface="Microsoft JhengHei Light" panose="020B0304030504040204" pitchFamily="34" charset="-120"/>
              </a:rPr>
              <a:t>менторинг</a:t>
            </a:r>
            <a:r>
              <a:rPr lang="ru-RU" sz="1400" dirty="0">
                <a:latin typeface="Microsoft JhengHei Light" panose="020B0304030504040204" pitchFamily="34" charset="-120"/>
                <a:ea typeface="Microsoft JhengHei Light" panose="020B0304030504040204" pitchFamily="34" charset="-120"/>
              </a:rPr>
              <a:t>. Особенно это необходимо при </a:t>
            </a:r>
            <a:r>
              <a:rPr lang="ru-RU" sz="1400" b="1" dirty="0">
                <a:latin typeface="Microsoft JhengHei Light" panose="020B0304030504040204" pitchFamily="34" charset="-120"/>
                <a:ea typeface="Microsoft JhengHei Light" panose="020B0304030504040204" pitchFamily="34" charset="-120"/>
              </a:rPr>
              <a:t>адаптации</a:t>
            </a:r>
            <a:r>
              <a:rPr lang="ru-RU" sz="1400" dirty="0">
                <a:latin typeface="Microsoft JhengHei Light" panose="020B0304030504040204" pitchFamily="34" charset="-120"/>
                <a:ea typeface="Microsoft JhengHei Light" panose="020B0304030504040204" pitchFamily="34" charset="-120"/>
              </a:rPr>
              <a:t> новых людей, которым нужно быстро и эффективно «встать на крыло» в команде</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Если у вас есть уникальные знания и навыки и вы хотите этим поделиться – это прекрасно, но  одного этого еще недостаточно. На этом тренинге мы будем обсуждать, какова </a:t>
            </a:r>
            <a:r>
              <a:rPr lang="ru-RU" sz="1400" b="1" dirty="0">
                <a:latin typeface="Microsoft JhengHei Light" panose="020B0304030504040204" pitchFamily="34" charset="-120"/>
                <a:ea typeface="Microsoft JhengHei Light" panose="020B0304030504040204" pitchFamily="34" charset="-120"/>
              </a:rPr>
              <a:t>роль </a:t>
            </a:r>
            <a:r>
              <a:rPr lang="ru-RU" sz="1400" dirty="0">
                <a:latin typeface="Microsoft JhengHei Light" panose="020B0304030504040204" pitchFamily="34" charset="-120"/>
                <a:ea typeface="Microsoft JhengHei Light" panose="020B0304030504040204" pitchFamily="34" charset="-120"/>
              </a:rPr>
              <a:t>наставника, какие основные </a:t>
            </a:r>
            <a:r>
              <a:rPr lang="ru-RU" sz="1400" b="1" dirty="0">
                <a:latin typeface="Microsoft JhengHei Light" panose="020B0304030504040204" pitchFamily="34" charset="-120"/>
                <a:ea typeface="Microsoft JhengHei Light" panose="020B0304030504040204" pitchFamily="34" charset="-120"/>
              </a:rPr>
              <a:t>принципы</a:t>
            </a:r>
            <a:r>
              <a:rPr lang="ru-RU" sz="1400" dirty="0">
                <a:latin typeface="Microsoft JhengHei Light" panose="020B0304030504040204" pitchFamily="34" charset="-120"/>
                <a:ea typeface="Microsoft JhengHei Light" panose="020B0304030504040204" pitchFamily="34" charset="-120"/>
              </a:rPr>
              <a:t> находятся «под капотом», и как эффективнее построить </a:t>
            </a:r>
            <a:r>
              <a:rPr lang="ru-RU" sz="1400" b="1" dirty="0">
                <a:latin typeface="Microsoft JhengHei Light" panose="020B0304030504040204" pitchFamily="34" charset="-120"/>
                <a:ea typeface="Microsoft JhengHei Light" panose="020B0304030504040204" pitchFamily="34" charset="-120"/>
              </a:rPr>
              <a:t>процесс</a:t>
            </a:r>
            <a:r>
              <a:rPr lang="ru-RU" sz="1400" dirty="0">
                <a:latin typeface="Microsoft JhengHei Light" panose="020B0304030504040204" pitchFamily="34" charset="-120"/>
                <a:ea typeface="Microsoft JhengHei Light" panose="020B0304030504040204" pitchFamily="34" charset="-120"/>
              </a:rPr>
              <a:t> </a:t>
            </a:r>
            <a:r>
              <a:rPr lang="ru-RU" sz="1400" b="1" dirty="0">
                <a:latin typeface="Microsoft JhengHei Light" panose="020B0304030504040204" pitchFamily="34" charset="-120"/>
                <a:ea typeface="Microsoft JhengHei Light" panose="020B0304030504040204" pitchFamily="34" charset="-120"/>
              </a:rPr>
              <a:t>взаимодействия</a:t>
            </a:r>
            <a:r>
              <a:rPr lang="ru-RU" sz="1400" dirty="0">
                <a:latin typeface="Microsoft JhengHei Light" panose="020B0304030504040204" pitchFamily="34" charset="-120"/>
                <a:ea typeface="Microsoft JhengHei Light" panose="020B0304030504040204" pitchFamily="34" charset="-120"/>
              </a:rPr>
              <a:t> с </a:t>
            </a:r>
            <a:r>
              <a:rPr lang="ru-RU" sz="1400" dirty="0" err="1">
                <a:latin typeface="Microsoft JhengHei Light" panose="020B0304030504040204" pitchFamily="34" charset="-120"/>
                <a:ea typeface="Microsoft JhengHei Light" panose="020B0304030504040204" pitchFamily="34" charset="-120"/>
              </a:rPr>
              <a:t>менти</a:t>
            </a:r>
            <a:r>
              <a:rPr lang="ru-RU" sz="1400" dirty="0">
                <a:latin typeface="Microsoft JhengHei Light" panose="020B0304030504040204" pitchFamily="34" charset="-120"/>
                <a:ea typeface="Microsoft JhengHei Light" panose="020B0304030504040204" pitchFamily="34" charset="-120"/>
              </a:rPr>
              <a:t>.</a:t>
            </a:r>
          </a:p>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В результате вы сможете легко и эффективно проводить встречи в формате </a:t>
            </a:r>
            <a:r>
              <a:rPr lang="ru-RU" sz="1400" dirty="0" err="1">
                <a:latin typeface="Microsoft JhengHei Light" panose="020B0304030504040204" pitchFamily="34" charset="-120"/>
                <a:ea typeface="Microsoft JhengHei Light" panose="020B0304030504040204" pitchFamily="34" charset="-120"/>
              </a:rPr>
              <a:t>менторинга</a:t>
            </a:r>
            <a:r>
              <a:rPr lang="ru-RU" sz="1400" dirty="0">
                <a:latin typeface="Microsoft JhengHei Light" panose="020B0304030504040204" pitchFamily="34" charset="-120"/>
                <a:ea typeface="Microsoft JhengHei Light" panose="020B0304030504040204" pitchFamily="34" charset="-120"/>
              </a:rPr>
              <a:t>, используя различные инструменты </a:t>
            </a:r>
            <a:r>
              <a:rPr lang="ru-RU" sz="1400" b="1" dirty="0">
                <a:latin typeface="Microsoft JhengHei Light" panose="020B0304030504040204" pitchFamily="34" charset="-120"/>
                <a:ea typeface="Microsoft JhengHei Light" panose="020B0304030504040204" pitchFamily="34" charset="-120"/>
              </a:rPr>
              <a:t>обучения</a:t>
            </a:r>
            <a:r>
              <a:rPr lang="ru-RU" sz="1400" dirty="0">
                <a:latin typeface="Microsoft JhengHei Light" panose="020B0304030504040204" pitchFamily="34" charset="-120"/>
                <a:ea typeface="Microsoft JhengHei Light" panose="020B0304030504040204" pitchFamily="34" charset="-120"/>
              </a:rPr>
              <a:t>, </a:t>
            </a:r>
            <a:r>
              <a:rPr lang="ru-RU" sz="1400" b="1" dirty="0">
                <a:latin typeface="Microsoft JhengHei Light" panose="020B0304030504040204" pitchFamily="34" charset="-120"/>
                <a:ea typeface="Microsoft JhengHei Light" panose="020B0304030504040204" pitchFamily="34" charset="-120"/>
              </a:rPr>
              <a:t>поддержки</a:t>
            </a:r>
            <a:r>
              <a:rPr lang="ru-RU" sz="1400" dirty="0">
                <a:latin typeface="Microsoft JhengHei Light" panose="020B0304030504040204" pitchFamily="34" charset="-120"/>
                <a:ea typeface="Microsoft JhengHei Light" panose="020B0304030504040204" pitchFamily="34" charset="-120"/>
              </a:rPr>
              <a:t> и </a:t>
            </a:r>
            <a:r>
              <a:rPr lang="ru-RU" sz="1400" b="1" dirty="0">
                <a:latin typeface="Microsoft JhengHei Light" panose="020B0304030504040204" pitchFamily="34" charset="-120"/>
                <a:ea typeface="Microsoft JhengHei Light" panose="020B0304030504040204" pitchFamily="34" charset="-120"/>
              </a:rPr>
              <a:t>воодушевления</a:t>
            </a:r>
            <a:r>
              <a:rPr lang="ru-RU" sz="1400" dirty="0">
                <a:latin typeface="Microsoft JhengHei Light" panose="020B0304030504040204" pitchFamily="34" charset="-120"/>
                <a:ea typeface="Microsoft JhengHei Light" panose="020B0304030504040204" pitchFamily="34" charset="-120"/>
              </a:rPr>
              <a:t>.</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9637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Объект 2">
            <a:extLst>
              <a:ext uri="{FF2B5EF4-FFF2-40B4-BE49-F238E27FC236}">
                <a16:creationId xmlns:a16="http://schemas.microsoft.com/office/drawing/2014/main" id="{F9060DF8-E2D4-4B04-BDEF-7905B6AF1214}"/>
              </a:ext>
            </a:extLst>
          </p:cNvPr>
          <p:cNvSpPr txBox="1">
            <a:spLocks/>
          </p:cNvSpPr>
          <p:nvPr/>
        </p:nvSpPr>
        <p:spPr>
          <a:xfrm>
            <a:off x="275366" y="5371531"/>
            <a:ext cx="8139291" cy="1803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Развитие взрослых  и ключевые принципы </a:t>
            </a:r>
            <a:r>
              <a:rPr lang="ru-RU" sz="1200" dirty="0" err="1">
                <a:solidFill>
                  <a:srgbClr val="000000"/>
                </a:solidFill>
                <a:latin typeface="Microsoft YaHei Light" panose="020B0502040204020203" pitchFamily="34" charset="-122"/>
                <a:ea typeface="Microsoft YaHei Light" panose="020B0502040204020203" pitchFamily="34" charset="-122"/>
              </a:rPr>
              <a:t>менторинга</a:t>
            </a:r>
            <a:endParaRPr lang="en-US"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задать правильный формат</a:t>
            </a:r>
            <a:r>
              <a:rPr lang="en-US" sz="1200" dirty="0">
                <a:solidFill>
                  <a:srgbClr val="000000"/>
                </a:solidFill>
                <a:latin typeface="Microsoft YaHei Light" panose="020B0502040204020203" pitchFamily="34" charset="-122"/>
                <a:ea typeface="Microsoft YaHei Light" panose="020B0502040204020203" pitchFamily="34" charset="-122"/>
              </a:rPr>
              <a:t> </a:t>
            </a:r>
            <a:r>
              <a:rPr lang="ru-RU" sz="1200" dirty="0">
                <a:solidFill>
                  <a:srgbClr val="000000"/>
                </a:solidFill>
                <a:latin typeface="Microsoft YaHei Light" panose="020B0502040204020203" pitchFamily="34" charset="-122"/>
                <a:ea typeface="Microsoft YaHei Light" panose="020B0502040204020203" pitchFamily="34" charset="-122"/>
              </a:rPr>
              <a:t>и цели для процесса </a:t>
            </a:r>
            <a:r>
              <a:rPr lang="ru-RU" sz="1200" dirty="0" err="1">
                <a:solidFill>
                  <a:srgbClr val="000000"/>
                </a:solidFill>
                <a:latin typeface="Microsoft YaHei Light" panose="020B0502040204020203" pitchFamily="34" charset="-122"/>
                <a:ea typeface="Microsoft YaHei Light" panose="020B0502040204020203" pitchFamily="34" charset="-122"/>
              </a:rPr>
              <a:t>менторинга</a:t>
            </a:r>
            <a:r>
              <a:rPr lang="ru-RU" sz="1200" dirty="0">
                <a:solidFill>
                  <a:srgbClr val="000000"/>
                </a:solidFill>
                <a:latin typeface="Microsoft YaHei Light" panose="020B0502040204020203" pitchFamily="34" charset="-122"/>
                <a:ea typeface="Microsoft YaHei Light" panose="020B0502040204020203" pitchFamily="34" charset="-122"/>
              </a:rPr>
              <a:t>. Понятие «контракта» на первой встрече</a:t>
            </a:r>
            <a:endParaRPr lang="en-US"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Возможные сценарии проведения встречи с </a:t>
            </a:r>
            <a:r>
              <a:rPr lang="ru-RU" sz="1200" dirty="0" err="1">
                <a:solidFill>
                  <a:srgbClr val="000000"/>
                </a:solidFill>
                <a:latin typeface="Microsoft YaHei Light" panose="020B0502040204020203" pitchFamily="34" charset="-122"/>
                <a:ea typeface="Microsoft YaHei Light" panose="020B0502040204020203" pitchFamily="34" charset="-122"/>
              </a:rPr>
              <a:t>менти</a:t>
            </a:r>
            <a:r>
              <a:rPr lang="ru-RU" sz="1200" dirty="0">
                <a:solidFill>
                  <a:srgbClr val="000000"/>
                </a:solidFill>
                <a:latin typeface="Microsoft YaHei Light" panose="020B0502040204020203" pitchFamily="34" charset="-122"/>
                <a:ea typeface="Microsoft YaHei Light" panose="020B0502040204020203" pitchFamily="34" charset="-122"/>
              </a:rPr>
              <a:t>, психологические барьеры развития</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Как задавать развивающие вопросы и эффективно реагировать на «сложные» проявления </a:t>
            </a:r>
            <a:r>
              <a:rPr lang="ru-RU" sz="1200" dirty="0" err="1">
                <a:solidFill>
                  <a:srgbClr val="000000"/>
                </a:solidFill>
                <a:latin typeface="Microsoft YaHei Light" panose="020B0502040204020203" pitchFamily="34" charset="-122"/>
                <a:ea typeface="Microsoft YaHei Light" panose="020B0502040204020203" pitchFamily="34" charset="-122"/>
              </a:rPr>
              <a:t>менти</a:t>
            </a: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cxnSp>
        <p:nvCxnSpPr>
          <p:cNvPr id="19" name="Прямая соединительная линия 18">
            <a:extLst>
              <a:ext uri="{FF2B5EF4-FFF2-40B4-BE49-F238E27FC236}">
                <a16:creationId xmlns:a16="http://schemas.microsoft.com/office/drawing/2014/main" id="{61535FCB-746F-4102-81DA-2AA8E245E49F}"/>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270468-21D6-4A89-9793-7B02C9E591A4}"/>
              </a:ext>
            </a:extLst>
          </p:cNvPr>
          <p:cNvSpPr txBox="1"/>
          <p:nvPr/>
        </p:nvSpPr>
        <p:spPr>
          <a:xfrm>
            <a:off x="300772" y="497675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pic>
        <p:nvPicPr>
          <p:cNvPr id="14" name="Рисунок 13">
            <a:extLst>
              <a:ext uri="{FF2B5EF4-FFF2-40B4-BE49-F238E27FC236}">
                <a16:creationId xmlns:a16="http://schemas.microsoft.com/office/drawing/2014/main" id="{2ACA5099-8AE9-4739-9831-2FBA7CC0A2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2401" y="1524669"/>
            <a:ext cx="3515974" cy="3415924"/>
          </a:xfrm>
          <a:prstGeom prst="rect">
            <a:avLst/>
          </a:prstGeom>
        </p:spPr>
      </p:pic>
    </p:spTree>
    <p:extLst>
      <p:ext uri="{BB962C8B-B14F-4D97-AF65-F5344CB8AC3E}">
        <p14:creationId xmlns:p14="http://schemas.microsoft.com/office/powerpoint/2010/main" val="152602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69014"/>
            <a:ext cx="9392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Коучинг в бизнесе</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24485" y="1974561"/>
            <a:ext cx="7251971" cy="3073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Коучинг раскрывает </a:t>
            </a:r>
            <a:r>
              <a:rPr lang="ru-RU" sz="1400" b="1" dirty="0">
                <a:latin typeface="Microsoft JhengHei Light" panose="020B0304030504040204" pitchFamily="34" charset="-120"/>
                <a:ea typeface="Microsoft JhengHei Light" panose="020B0304030504040204" pitchFamily="34" charset="-120"/>
              </a:rPr>
              <a:t>потенциал</a:t>
            </a:r>
            <a:r>
              <a:rPr lang="ru-RU" sz="1400" dirty="0">
                <a:latin typeface="Microsoft JhengHei Light" panose="020B0304030504040204" pitchFamily="34" charset="-120"/>
                <a:ea typeface="Microsoft JhengHei Light" panose="020B0304030504040204" pitchFamily="34" charset="-120"/>
              </a:rPr>
              <a:t> человека и помогает достичь максимальной эффективности. Мы все от природы обладаем способностью и склонностью учиться, а инструктаж часто идет вразрез с этой склонностью. Поэтому коучинг — это не обучение, а создание условий, в которых человек сможет </a:t>
            </a:r>
            <a:r>
              <a:rPr lang="ru-RU" sz="1400" b="1" dirty="0">
                <a:latin typeface="Microsoft JhengHei Light" panose="020B0304030504040204" pitchFamily="34" charset="-120"/>
                <a:ea typeface="Microsoft JhengHei Light" panose="020B0304030504040204" pitchFamily="34" charset="-120"/>
              </a:rPr>
              <a:t>сам искать решение </a:t>
            </a:r>
            <a:r>
              <a:rPr lang="ru-RU" sz="1400" dirty="0">
                <a:latin typeface="Microsoft JhengHei Light" panose="020B0304030504040204" pitchFamily="34" charset="-120"/>
                <a:ea typeface="Microsoft JhengHei Light" panose="020B0304030504040204" pitchFamily="34" charset="-120"/>
              </a:rPr>
              <a:t>и расти.</a:t>
            </a:r>
          </a:p>
          <a:p>
            <a:pPr marL="0" indent="0">
              <a:lnSpc>
                <a:spcPct val="110000"/>
              </a:lnSpc>
              <a:buClr>
                <a:schemeClr val="accent2"/>
              </a:buClr>
              <a:buSzPct val="150000"/>
              <a:buNone/>
            </a:pPr>
            <a:r>
              <a:rPr lang="ru-RU" sz="1400" b="1" dirty="0">
                <a:latin typeface="Microsoft JhengHei Light" panose="020B0304030504040204" pitchFamily="34" charset="-120"/>
                <a:ea typeface="Microsoft JhengHei Light" panose="020B0304030504040204" pitchFamily="34" charset="-120"/>
              </a:rPr>
              <a:t>Коучинг в бизнесе</a:t>
            </a:r>
            <a:r>
              <a:rPr lang="ru-RU" sz="1400" dirty="0">
                <a:latin typeface="Microsoft JhengHei Light" panose="020B0304030504040204" pitchFamily="34" charset="-120"/>
                <a:ea typeface="Microsoft JhengHei Light" panose="020B0304030504040204" pitchFamily="34" charset="-120"/>
              </a:rPr>
              <a:t> – это когда кто-то обратился к вам с ситуацией для решения (или просто посоветоваться), а вы не спешите давать свое решение. И вместо этого задаете </a:t>
            </a:r>
            <a:r>
              <a:rPr lang="ru-RU" sz="1400" b="1" dirty="0">
                <a:latin typeface="Microsoft JhengHei Light" panose="020B0304030504040204" pitchFamily="34" charset="-120"/>
                <a:ea typeface="Microsoft JhengHei Light" panose="020B0304030504040204" pitchFamily="34" charset="-120"/>
              </a:rPr>
              <a:t>сильные вопросы</a:t>
            </a:r>
            <a:r>
              <a:rPr lang="ru-RU" sz="1400" dirty="0">
                <a:latin typeface="Microsoft JhengHei Light" panose="020B0304030504040204" pitchFamily="34" charset="-120"/>
                <a:ea typeface="Microsoft JhengHei Light" panose="020B0304030504040204" pitchFamily="34" charset="-120"/>
              </a:rPr>
              <a:t>,  стимулирующие собеседника </a:t>
            </a:r>
            <a:r>
              <a:rPr lang="ru-RU" sz="1400" b="1" dirty="0">
                <a:latin typeface="Microsoft JhengHei Light" panose="020B0304030504040204" pitchFamily="34" charset="-120"/>
                <a:ea typeface="Microsoft JhengHei Light" panose="020B0304030504040204" pitchFamily="34" charset="-120"/>
              </a:rPr>
              <a:t>рассуждать</a:t>
            </a:r>
            <a:r>
              <a:rPr lang="ru-RU" sz="1400" dirty="0">
                <a:latin typeface="Microsoft JhengHei Light" panose="020B0304030504040204" pitchFamily="34" charset="-120"/>
                <a:ea typeface="Microsoft JhengHei Light" panose="020B0304030504040204" pitchFamily="34" charset="-120"/>
              </a:rPr>
              <a:t> и думать. Об этом и многом другом мы будем говорить на воркшопе. </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9637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3" name="Объект 2">
            <a:extLst>
              <a:ext uri="{FF2B5EF4-FFF2-40B4-BE49-F238E27FC236}">
                <a16:creationId xmlns:a16="http://schemas.microsoft.com/office/drawing/2014/main" id="{F9060DF8-E2D4-4B04-BDEF-7905B6AF1214}"/>
              </a:ext>
            </a:extLst>
          </p:cNvPr>
          <p:cNvSpPr txBox="1">
            <a:spLocks/>
          </p:cNvSpPr>
          <p:nvPr/>
        </p:nvSpPr>
        <p:spPr>
          <a:xfrm>
            <a:off x="275366" y="5077616"/>
            <a:ext cx="8139291" cy="1803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Роль коучинга в арсенале менеджера, связь с обратной связью и наставничеством</a:t>
            </a:r>
          </a:p>
          <a:p>
            <a:pPr marL="171450" indent="-171450" defTabSz="268288">
              <a:lnSpc>
                <a:spcPct val="100000"/>
              </a:lnSpc>
              <a:spcBef>
                <a:spcPts val="1200"/>
              </a:spcBef>
              <a:buClr>
                <a:srgbClr val="951B1E"/>
              </a:buClr>
              <a:buSzPct val="120000"/>
            </a:pPr>
            <a:r>
              <a:rPr lang="ru-RU" sz="1200" dirty="0" err="1">
                <a:solidFill>
                  <a:srgbClr val="000000"/>
                </a:solidFill>
                <a:latin typeface="Microsoft YaHei Light" panose="020B0502040204020203" pitchFamily="34" charset="-122"/>
                <a:ea typeface="Microsoft YaHei Light" panose="020B0502040204020203" pitchFamily="34" charset="-122"/>
              </a:rPr>
              <a:t>Rоучинг</a:t>
            </a:r>
            <a:r>
              <a:rPr lang="ru-RU" sz="1200" dirty="0">
                <a:solidFill>
                  <a:srgbClr val="000000"/>
                </a:solidFill>
                <a:latin typeface="Microsoft YaHei Light" panose="020B0502040204020203" pitchFamily="34" charset="-122"/>
                <a:ea typeface="Microsoft YaHei Light" panose="020B0502040204020203" pitchFamily="34" charset="-122"/>
              </a:rPr>
              <a:t>-контракт с собеседником вначале разговора, и как этот контракт  обсудить </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Модель GROW и как задавать вопросы цепочкой, чтобы стимулировать рассуждение и осознанность</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Роль и сила слушания для коуча – и почему «не работают» статьи а-ля 50 лучших коучинг вопросов</a:t>
            </a:r>
          </a:p>
          <a:p>
            <a:pPr marL="171450" indent="-171450" defTabSz="268288">
              <a:lnSpc>
                <a:spcPct val="100000"/>
              </a:lnSpc>
              <a:spcBef>
                <a:spcPts val="1200"/>
              </a:spcBef>
              <a:buClr>
                <a:srgbClr val="951B1E"/>
              </a:buClr>
              <a:buSzPct val="120000"/>
            </a:pPr>
            <a:r>
              <a:rPr lang="ru-RU" sz="1200" dirty="0">
                <a:solidFill>
                  <a:srgbClr val="000000"/>
                </a:solidFill>
                <a:latin typeface="Microsoft YaHei Light" panose="020B0502040204020203" pitchFamily="34" charset="-122"/>
                <a:ea typeface="Microsoft YaHei Light" panose="020B0502040204020203" pitchFamily="34" charset="-122"/>
              </a:rPr>
              <a:t>Практика и обратную связь для вашего развития</a:t>
            </a:r>
          </a:p>
        </p:txBody>
      </p:sp>
      <p:cxnSp>
        <p:nvCxnSpPr>
          <p:cNvPr id="19" name="Прямая соединительная линия 18">
            <a:extLst>
              <a:ext uri="{FF2B5EF4-FFF2-40B4-BE49-F238E27FC236}">
                <a16:creationId xmlns:a16="http://schemas.microsoft.com/office/drawing/2014/main" id="{61535FCB-746F-4102-81DA-2AA8E245E49F}"/>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270468-21D6-4A89-9793-7B02C9E591A4}"/>
              </a:ext>
            </a:extLst>
          </p:cNvPr>
          <p:cNvSpPr txBox="1"/>
          <p:nvPr/>
        </p:nvSpPr>
        <p:spPr>
          <a:xfrm>
            <a:off x="300772" y="4682836"/>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pic>
        <p:nvPicPr>
          <p:cNvPr id="2" name="Рисунок 1">
            <a:extLst>
              <a:ext uri="{FF2B5EF4-FFF2-40B4-BE49-F238E27FC236}">
                <a16:creationId xmlns:a16="http://schemas.microsoft.com/office/drawing/2014/main" id="{2BB41C4D-5B41-4CA2-A87B-84CA30CCD8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98123" y="1446576"/>
            <a:ext cx="4331035" cy="3214474"/>
          </a:xfrm>
          <a:prstGeom prst="rect">
            <a:avLst/>
          </a:prstGeom>
        </p:spPr>
      </p:pic>
      <p:sp>
        <p:nvSpPr>
          <p:cNvPr id="14" name="Заголовок 1">
            <a:extLst>
              <a:ext uri="{FF2B5EF4-FFF2-40B4-BE49-F238E27FC236}">
                <a16:creationId xmlns:a16="http://schemas.microsoft.com/office/drawing/2014/main" id="{D3312AE8-2C3C-EA48-0DA8-98787725AFAA}"/>
              </a:ext>
            </a:extLst>
          </p:cNvPr>
          <p:cNvSpPr txBox="1">
            <a:spLocks/>
          </p:cNvSpPr>
          <p:nvPr/>
        </p:nvSpPr>
        <p:spPr>
          <a:xfrm>
            <a:off x="5523230" y="56319"/>
            <a:ext cx="39650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1-to-1 Coaching</a:t>
            </a:r>
          </a:p>
        </p:txBody>
      </p:sp>
    </p:spTree>
    <p:extLst>
      <p:ext uri="{BB962C8B-B14F-4D97-AF65-F5344CB8AC3E}">
        <p14:creationId xmlns:p14="http://schemas.microsoft.com/office/powerpoint/2010/main" val="71910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2710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accent2"/>
                </a:solidFill>
              </a:rPr>
              <a:t>Работающая обратную связь</a:t>
            </a:r>
            <a:endParaRPr lang="ru-RU" sz="2800" dirty="0"/>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19406" y="1999051"/>
            <a:ext cx="6124938" cy="337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С </a:t>
            </a:r>
            <a:r>
              <a:rPr lang="ru-RU" sz="1400" b="1" dirty="0">
                <a:latin typeface="Microsoft JhengHei Light" panose="020B0304030504040204" pitchFamily="34" charset="-120"/>
                <a:ea typeface="Microsoft JhengHei Light" panose="020B0304030504040204" pitchFamily="34" charset="-120"/>
              </a:rPr>
              <a:t>обратной связью</a:t>
            </a:r>
            <a:r>
              <a:rPr lang="ru-RU" sz="1400" dirty="0">
                <a:latin typeface="Microsoft JhengHei Light" panose="020B0304030504040204" pitchFamily="34" charset="-120"/>
                <a:ea typeface="Microsoft JhengHei Light" panose="020B0304030504040204" pitchFamily="34" charset="-120"/>
              </a:rPr>
              <a:t> всегда было сложно. В ходе опроса 55% респондентов заявили, что их деятельность оценивается несправедливо или неправильно. А 63% процента опрошенных менеджеров заявили, что главной проблемой является недостаток способности вести с подчиненными прямолинейные разговоры с развивающей обратной связью, но не «перегнуть палку».</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На этом тренинге мы поймем противоречивость природы обратной связи. Будем обсуждать, как сделать обратную связь </a:t>
            </a:r>
            <a:r>
              <a:rPr lang="ru-RU" sz="1400" b="1" dirty="0">
                <a:latin typeface="Microsoft JhengHei Light" panose="020B0304030504040204" pitchFamily="34" charset="-120"/>
                <a:ea typeface="Microsoft JhengHei Light" panose="020B0304030504040204" pitchFamily="34" charset="-120"/>
              </a:rPr>
              <a:t>по-настоящему работающей и полезной </a:t>
            </a:r>
            <a:r>
              <a:rPr lang="ru-RU" sz="1400" dirty="0">
                <a:latin typeface="Microsoft JhengHei Light" panose="020B0304030504040204" pitchFamily="34" charset="-120"/>
                <a:ea typeface="Microsoft JhengHei Light" panose="020B0304030504040204" pitchFamily="34" charset="-120"/>
              </a:rPr>
              <a:t>для собеседника.  А еще обсудим лучшие практики и некоторые из ловушек. Но самое главное, успеем за время тренинге создать сами для себя несколько </a:t>
            </a:r>
            <a:r>
              <a:rPr lang="ru-RU" sz="1400" b="1" dirty="0">
                <a:latin typeface="Microsoft JhengHei Light" panose="020B0304030504040204" pitchFamily="34" charset="-120"/>
                <a:ea typeface="Microsoft JhengHei Light" panose="020B0304030504040204" pitchFamily="34" charset="-120"/>
              </a:rPr>
              <a:t>петель обратной связи</a:t>
            </a:r>
            <a:r>
              <a:rPr lang="ru-RU" sz="1400" dirty="0">
                <a:latin typeface="Microsoft JhengHei Light" panose="020B0304030504040204" pitchFamily="34" charset="-120"/>
                <a:ea typeface="Microsoft JhengHei Light" panose="020B0304030504040204" pitchFamily="34" charset="-120"/>
              </a:rPr>
              <a:t>, чтобы попробовать все на практике </a:t>
            </a: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375045"/>
            <a:ext cx="7785051" cy="158504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Парадигма и </a:t>
            </a:r>
            <a:r>
              <a:rPr lang="ru-RU" sz="1200" dirty="0" err="1">
                <a:solidFill>
                  <a:srgbClr val="000000"/>
                </a:solidFill>
                <a:latin typeface="Microsoft YaHei Light" panose="020B0502040204020203" pitchFamily="34" charset="-122"/>
                <a:ea typeface="Microsoft YaHei Light" panose="020B0502040204020203" pitchFamily="34" charset="-122"/>
              </a:rPr>
              <a:t>toolbox</a:t>
            </a:r>
            <a:r>
              <a:rPr lang="ru-RU" sz="1200" dirty="0">
                <a:solidFill>
                  <a:srgbClr val="000000"/>
                </a:solidFill>
                <a:latin typeface="Microsoft YaHei Light" panose="020B0502040204020203" pitchFamily="34" charset="-122"/>
                <a:ea typeface="Microsoft YaHei Light" panose="020B0502040204020203" pitchFamily="34" charset="-122"/>
              </a:rPr>
              <a:t> менеджера для работающих «петель» обратной связи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Окно </a:t>
            </a:r>
            <a:r>
              <a:rPr lang="ru-RU" sz="1200" dirty="0" err="1">
                <a:solidFill>
                  <a:srgbClr val="000000"/>
                </a:solidFill>
                <a:latin typeface="Microsoft YaHei Light" panose="020B0502040204020203" pitchFamily="34" charset="-122"/>
                <a:ea typeface="Microsoft YaHei Light" panose="020B0502040204020203" pitchFamily="34" charset="-122"/>
              </a:rPr>
              <a:t>Джохари</a:t>
            </a:r>
            <a:r>
              <a:rPr lang="ru-RU" sz="1200" dirty="0">
                <a:solidFill>
                  <a:srgbClr val="000000"/>
                </a:solidFill>
                <a:latin typeface="Microsoft YaHei Light" panose="020B0502040204020203" pitchFamily="34" charset="-122"/>
                <a:ea typeface="Microsoft YaHei Light" panose="020B0502040204020203" pitchFamily="34" charset="-122"/>
              </a:rPr>
              <a:t>, 3 типа обратной связи, эффект кросс-</a:t>
            </a:r>
            <a:r>
              <a:rPr lang="ru-RU" sz="1200" dirty="0" err="1">
                <a:solidFill>
                  <a:srgbClr val="000000"/>
                </a:solidFill>
                <a:latin typeface="Microsoft YaHei Light" panose="020B0502040204020203" pitchFamily="34" charset="-122"/>
                <a:ea typeface="Microsoft YaHei Light" panose="020B0502040204020203" pitchFamily="34" charset="-122"/>
              </a:rPr>
              <a:t>вайринга</a:t>
            </a: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Формат обратной связи SBI-D и нюансы использования</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Еще 6 различных форматов обратной связи</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Практика и обратная связь на обратную связь </a:t>
            </a:r>
          </a:p>
          <a:p>
            <a:pPr marL="171450" indent="-171450" defTabSz="268288">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972567"/>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cxnSp>
        <p:nvCxnSpPr>
          <p:cNvPr id="14" name="Прямая соединительная линия 13">
            <a:extLst>
              <a:ext uri="{FF2B5EF4-FFF2-40B4-BE49-F238E27FC236}">
                <a16:creationId xmlns:a16="http://schemas.microsoft.com/office/drawing/2014/main" id="{41E1D6BA-AB0D-4F92-A2D6-63EB92E475C5}"/>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331C8C8A-B804-4B04-BA3F-CA140C3F6335}"/>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7195457" y="1675375"/>
            <a:ext cx="4199618" cy="3974228"/>
          </a:xfrm>
          <a:prstGeom prst="rect">
            <a:avLst/>
          </a:prstGeom>
          <a:noFill/>
          <a:extLst>
            <a:ext uri="{909E8E84-426E-40DD-AFC4-6F175D3DCCD1}">
              <a14:hiddenFill xmlns:a14="http://schemas.microsoft.com/office/drawing/2010/main">
                <a:solidFill>
                  <a:srgbClr val="FFFFFF"/>
                </a:solidFill>
              </a14:hiddenFill>
            </a:ext>
          </a:extLst>
        </p:spPr>
      </p:pic>
      <p:sp>
        <p:nvSpPr>
          <p:cNvPr id="19" name="Заголовок 1">
            <a:extLst>
              <a:ext uri="{FF2B5EF4-FFF2-40B4-BE49-F238E27FC236}">
                <a16:creationId xmlns:a16="http://schemas.microsoft.com/office/drawing/2014/main" id="{FEDCA5CF-668B-EDDC-D608-9E4D0B008515}"/>
              </a:ext>
            </a:extLst>
          </p:cNvPr>
          <p:cNvSpPr txBox="1">
            <a:spLocks/>
          </p:cNvSpPr>
          <p:nvPr/>
        </p:nvSpPr>
        <p:spPr>
          <a:xfrm>
            <a:off x="5797550" y="56319"/>
            <a:ext cx="39650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Feedback that works</a:t>
            </a:r>
          </a:p>
        </p:txBody>
      </p:sp>
    </p:spTree>
    <p:extLst>
      <p:ext uri="{BB962C8B-B14F-4D97-AF65-F5344CB8AC3E}">
        <p14:creationId xmlns:p14="http://schemas.microsoft.com/office/powerpoint/2010/main" val="17357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30361" y="69014"/>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Управления изменениями:</a:t>
            </a:r>
          </a:p>
          <a:p>
            <a:r>
              <a:rPr lang="ru-RU" sz="2800" dirty="0">
                <a:solidFill>
                  <a:schemeClr val="accent2"/>
                </a:solidFill>
              </a:rPr>
              <a:t>проектная практика</a:t>
            </a:r>
            <a:r>
              <a:rPr lang="ru-RU" sz="2800" dirty="0"/>
              <a:t> </a:t>
            </a:r>
          </a:p>
        </p:txBody>
      </p:sp>
      <p:sp>
        <p:nvSpPr>
          <p:cNvPr id="15" name="Объект 2">
            <a:extLst>
              <a:ext uri="{FF2B5EF4-FFF2-40B4-BE49-F238E27FC236}">
                <a16:creationId xmlns:a16="http://schemas.microsoft.com/office/drawing/2014/main" id="{E7E0B20B-A6C9-4FD6-8A37-95D62FC9CAA9}"/>
              </a:ext>
            </a:extLst>
          </p:cNvPr>
          <p:cNvSpPr txBox="1">
            <a:spLocks/>
          </p:cNvSpPr>
          <p:nvPr/>
        </p:nvSpPr>
        <p:spPr>
          <a:xfrm>
            <a:off x="324486" y="1875501"/>
            <a:ext cx="6938630" cy="2660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Часто проекты в бизнесе воспринимается как переход из исходной точки </a:t>
            </a:r>
            <a:r>
              <a:rPr lang="en-US" sz="1400" dirty="0">
                <a:latin typeface="Microsoft JhengHei Light" panose="020B0304030504040204" pitchFamily="34" charset="-120"/>
                <a:ea typeface="Microsoft JhengHei Light" panose="020B0304030504040204" pitchFamily="34" charset="-120"/>
              </a:rPr>
              <a:t>(as is)</a:t>
            </a:r>
            <a:r>
              <a:rPr lang="ru-RU" sz="1400" dirty="0">
                <a:latin typeface="Microsoft JhengHei Light" panose="020B0304030504040204" pitchFamily="34" charset="-120"/>
                <a:ea typeface="Microsoft JhengHei Light" panose="020B0304030504040204" pitchFamily="34" charset="-120"/>
              </a:rPr>
              <a:t>– в желаемую</a:t>
            </a:r>
            <a:r>
              <a:rPr lang="en-US" sz="1400" dirty="0">
                <a:latin typeface="Microsoft JhengHei Light" panose="020B0304030504040204" pitchFamily="34" charset="-120"/>
                <a:ea typeface="Microsoft JhengHei Light" panose="020B0304030504040204" pitchFamily="34" charset="-120"/>
              </a:rPr>
              <a:t> (to be)</a:t>
            </a:r>
            <a:r>
              <a:rPr lang="ru-RU" sz="1400" dirty="0">
                <a:latin typeface="Microsoft JhengHei Light" panose="020B0304030504040204" pitchFamily="34" charset="-120"/>
                <a:ea typeface="Microsoft JhengHei Light" panose="020B0304030504040204" pitchFamily="34" charset="-120"/>
              </a:rPr>
              <a:t>. На практике выясняется, что этот результат состоит из целой коллекции простых человеческих историй. </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Успех проекта базируется на 3 основных элементах. Спонсоре, которому этот проект нужен. Проектном Менеджере, который этот проект воплотит в реальность. И Менеджере по Изменениям, который подумает о людях, которых эти изменения коснутся. Именно его роль сделать так, что изменения произойдут быстро, эффективно и охватят 100% пользователей.</a:t>
            </a:r>
          </a:p>
          <a:p>
            <a:pPr marL="0" indent="0">
              <a:buClr>
                <a:schemeClr val="accent2"/>
              </a:buClr>
              <a:buSzPct val="150000"/>
              <a:buNone/>
            </a:pPr>
            <a:r>
              <a:rPr lang="ru-RU" sz="1400" dirty="0">
                <a:latin typeface="Microsoft JhengHei Light" panose="020B0304030504040204" pitchFamily="34" charset="-120"/>
                <a:ea typeface="Microsoft JhengHei Light" panose="020B0304030504040204" pitchFamily="34" charset="-120"/>
              </a:rPr>
              <a:t>На этом тренинге мы будем готовить план действий, чтобы в итоге изменения случились. Чтобы бизнес идея оказалась поддержана каждым пользователем – и проект достиг своих целей</a:t>
            </a:r>
          </a:p>
          <a:p>
            <a:pPr marL="0" indent="0">
              <a:buClr>
                <a:schemeClr val="accent2"/>
              </a:buClr>
              <a:buSzPct val="150000"/>
              <a:buNone/>
            </a:pPr>
            <a:endParaRPr lang="ru-RU" sz="1400" dirty="0">
              <a:latin typeface="Microsoft JhengHei Light" panose="020B0304030504040204" pitchFamily="34" charset="-120"/>
              <a:ea typeface="Microsoft JhengHei Light" panose="020B0304030504040204" pitchFamily="34" charset="-120"/>
            </a:endParaRPr>
          </a:p>
          <a:p>
            <a:pPr marL="0" indent="0">
              <a:buClr>
                <a:schemeClr val="accent2"/>
              </a:buClr>
              <a:buSzPct val="150000"/>
              <a:buNone/>
            </a:pPr>
            <a:endParaRPr lang="en-US" sz="1600" dirty="0">
              <a:latin typeface="Microsoft JhengHei Light" panose="020B0304030504040204" pitchFamily="34" charset="-120"/>
              <a:ea typeface="Microsoft JhengHei Light" panose="020B0304030504040204" pitchFamily="34" charset="-120"/>
            </a:endParaRPr>
          </a:p>
        </p:txBody>
      </p:sp>
      <p:pic>
        <p:nvPicPr>
          <p:cNvPr id="11" name="Рисунок 10">
            <a:extLst>
              <a:ext uri="{FF2B5EF4-FFF2-40B4-BE49-F238E27FC236}">
                <a16:creationId xmlns:a16="http://schemas.microsoft.com/office/drawing/2014/main" id="{0BCAE9DE-64C0-4752-9E3D-059AA42A0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12" name="Заголовок 1">
            <a:extLst>
              <a:ext uri="{FF2B5EF4-FFF2-40B4-BE49-F238E27FC236}">
                <a16:creationId xmlns:a16="http://schemas.microsoft.com/office/drawing/2014/main" id="{7C411F25-2C53-4B96-A1EE-2E1FE9C08FF0}"/>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16" name="Прямоугольник 15">
            <a:extLst>
              <a:ext uri="{FF2B5EF4-FFF2-40B4-BE49-F238E27FC236}">
                <a16:creationId xmlns:a16="http://schemas.microsoft.com/office/drawing/2014/main" id="{6C01EA17-7638-4B3F-A27E-86765F582DE4}"/>
              </a:ext>
            </a:extLst>
          </p:cNvPr>
          <p:cNvSpPr/>
          <p:nvPr/>
        </p:nvSpPr>
        <p:spPr>
          <a:xfrm>
            <a:off x="299768" y="5068162"/>
            <a:ext cx="8107632" cy="1846659"/>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en-US" sz="1200" dirty="0">
                <a:solidFill>
                  <a:srgbClr val="000000"/>
                </a:solidFill>
                <a:latin typeface="Microsoft YaHei Light" panose="020B0502040204020203" pitchFamily="34" charset="-122"/>
                <a:ea typeface="Microsoft YaHei Light" panose="020B0502040204020203" pitchFamily="34" charset="-122"/>
              </a:rPr>
              <a:t>Change Management’</a:t>
            </a:r>
            <a:r>
              <a:rPr lang="ru-RU" sz="1200" dirty="0">
                <a:solidFill>
                  <a:srgbClr val="000000"/>
                </a:solidFill>
                <a:latin typeface="Microsoft YaHei Light" panose="020B0502040204020203" pitchFamily="34" charset="-122"/>
                <a:ea typeface="Microsoft YaHei Light" panose="020B0502040204020203" pitchFamily="34" charset="-122"/>
              </a:rPr>
              <a:t>а</a:t>
            </a:r>
            <a:r>
              <a:rPr lang="en-US" sz="1200" dirty="0">
                <a:solidFill>
                  <a:srgbClr val="000000"/>
                </a:solidFill>
                <a:latin typeface="Microsoft YaHei Light" panose="020B0502040204020203" pitchFamily="34" charset="-122"/>
                <a:ea typeface="Microsoft YaHei Light" panose="020B0502040204020203" pitchFamily="34" charset="-122"/>
              </a:rPr>
              <a:t> </a:t>
            </a:r>
            <a:r>
              <a:rPr lang="ru-RU" sz="1200" dirty="0">
                <a:solidFill>
                  <a:srgbClr val="000000"/>
                </a:solidFill>
                <a:latin typeface="Microsoft YaHei Light" panose="020B0502040204020203" pitchFamily="34" charset="-122"/>
                <a:ea typeface="Microsoft YaHei Light" panose="020B0502040204020203" pitchFamily="34" charset="-122"/>
              </a:rPr>
              <a:t>- как доказать Спонсору эффективность и нужность </a:t>
            </a:r>
          </a:p>
          <a:p>
            <a:pPr marL="171450" indent="-171450" defTabSz="268288">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3Д модель эффективности в проекте – Спонсор, Проектный Менеджер, Менеджер по Изменениями</a:t>
            </a:r>
          </a:p>
          <a:p>
            <a:pPr marL="171450" indent="-171450">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Роль спонсора в проекте. Оценка общей готовности к изменениям в организации.</a:t>
            </a:r>
          </a:p>
          <a:p>
            <a:pPr marL="171450" indent="-171450">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Построение плана коммуникации. Выбор тактики, каналов</a:t>
            </a:r>
          </a:p>
          <a:p>
            <a:pPr marL="171450" indent="-171450">
              <a:spcAft>
                <a:spcPts val="600"/>
              </a:spcAft>
              <a:buClr>
                <a:srgbClr val="951B1E"/>
              </a:buClr>
              <a:buSzPct val="120000"/>
              <a:buFont typeface="Arial" panose="020B0604020202020204" pitchFamily="34" charset="0"/>
              <a:buChar char="•"/>
            </a:pPr>
            <a:r>
              <a:rPr lang="ru-RU" sz="1200" dirty="0">
                <a:solidFill>
                  <a:srgbClr val="000000"/>
                </a:solidFill>
                <a:latin typeface="Microsoft YaHei Light" panose="020B0502040204020203" pitchFamily="34" charset="-122"/>
                <a:ea typeface="Microsoft YaHei Light" panose="020B0502040204020203" pitchFamily="34" charset="-122"/>
              </a:rPr>
              <a:t>Работа с сопротивлением в проекте. 10 способов и 3 принципиальных подхода.</a:t>
            </a:r>
          </a:p>
          <a:p>
            <a:pPr marL="171450" indent="-171450">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a:p>
            <a:pPr marL="171450" indent="-171450">
              <a:spcAft>
                <a:spcPts val="600"/>
              </a:spcAft>
              <a:buClr>
                <a:srgbClr val="951B1E"/>
              </a:buClr>
              <a:buSzPct val="120000"/>
              <a:buFont typeface="Arial" panose="020B0604020202020204" pitchFamily="34" charset="0"/>
              <a:buChar char="•"/>
            </a:pPr>
            <a:endParaRPr lang="ru-RU" sz="1200" dirty="0">
              <a:solidFill>
                <a:srgbClr val="000000"/>
              </a:solidFill>
              <a:latin typeface="Microsoft YaHei Light" panose="020B0502040204020203" pitchFamily="34" charset="-122"/>
              <a:ea typeface="Microsoft YaHei Light" panose="020B0502040204020203" pitchFamily="34" charset="-122"/>
            </a:endParaRPr>
          </a:p>
        </p:txBody>
      </p:sp>
      <p:sp>
        <p:nvSpPr>
          <p:cNvPr id="17" name="TextBox 16">
            <a:extLst>
              <a:ext uri="{FF2B5EF4-FFF2-40B4-BE49-F238E27FC236}">
                <a16:creationId xmlns:a16="http://schemas.microsoft.com/office/drawing/2014/main" id="{C9C73427-D8DC-46C2-BF75-BAB063CE160E}"/>
              </a:ext>
            </a:extLst>
          </p:cNvPr>
          <p:cNvSpPr txBox="1"/>
          <p:nvPr/>
        </p:nvSpPr>
        <p:spPr>
          <a:xfrm>
            <a:off x="307122" y="4740069"/>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8" name="TextBox 17">
            <a:extLst>
              <a:ext uri="{FF2B5EF4-FFF2-40B4-BE49-F238E27FC236}">
                <a16:creationId xmlns:a16="http://schemas.microsoft.com/office/drawing/2014/main" id="{EDBB288E-2367-4EAE-8E61-E42BC9B8098A}"/>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20" name="Прямоугольник 19">
            <a:extLst>
              <a:ext uri="{FF2B5EF4-FFF2-40B4-BE49-F238E27FC236}">
                <a16:creationId xmlns:a16="http://schemas.microsoft.com/office/drawing/2014/main" id="{8F3CBD57-4F5C-493C-A989-A939F51B5D44}"/>
              </a:ext>
            </a:extLst>
          </p:cNvPr>
          <p:cNvSpPr/>
          <p:nvPr/>
        </p:nvSpPr>
        <p:spPr>
          <a:xfrm>
            <a:off x="8569960" y="5506762"/>
            <a:ext cx="2844542" cy="240066"/>
          </a:xfrm>
          <a:prstGeom prst="rect">
            <a:avLst/>
          </a:prstGeom>
          <a:noFill/>
        </p:spPr>
        <p:txBody>
          <a:bodyPr wrap="square" numCol="1" spcCol="180000" rtlCol="0">
            <a:spAutoFit/>
          </a:bodyPr>
          <a:lstStyle/>
          <a:p>
            <a:pPr>
              <a:lnSpc>
                <a:spcPct val="80000"/>
              </a:lnSpc>
              <a:spcAft>
                <a:spcPts val="300"/>
              </a:spcAft>
              <a:buClr>
                <a:srgbClr val="951B1E"/>
              </a:buClr>
              <a:buSzPct val="120000"/>
            </a:pPr>
            <a:r>
              <a:rPr lang="ru-RU" sz="1200" dirty="0">
                <a:solidFill>
                  <a:srgbClr val="000000"/>
                </a:solidFill>
                <a:latin typeface="Myriad Pro" panose="020B0503030403020204" pitchFamily="34" charset="0"/>
              </a:rPr>
              <a:t>10 – 50 человек, 4-8 часа</a:t>
            </a:r>
          </a:p>
        </p:txBody>
      </p:sp>
      <p:sp>
        <p:nvSpPr>
          <p:cNvPr id="21" name="TextBox 20">
            <a:extLst>
              <a:ext uri="{FF2B5EF4-FFF2-40B4-BE49-F238E27FC236}">
                <a16:creationId xmlns:a16="http://schemas.microsoft.com/office/drawing/2014/main" id="{D5C5E58B-9A83-4F4A-BB04-1D8CCA0ADAFA}"/>
              </a:ext>
            </a:extLst>
          </p:cNvPr>
          <p:cNvSpPr txBox="1"/>
          <p:nvPr/>
        </p:nvSpPr>
        <p:spPr>
          <a:xfrm>
            <a:off x="8569960" y="5010241"/>
            <a:ext cx="3092500" cy="438133"/>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РАЗМЕР ГРУППЫ </a:t>
            </a:r>
            <a:br>
              <a:rPr lang="ru-RU" sz="1400" dirty="0">
                <a:solidFill>
                  <a:schemeClr val="bg1">
                    <a:lumMod val="50000"/>
                  </a:schemeClr>
                </a:solidFill>
                <a:latin typeface="Microsoft YaHei Light" panose="020B0502040204020203" pitchFamily="34" charset="-122"/>
                <a:ea typeface="Microsoft YaHei Light" panose="020B0502040204020203" pitchFamily="34" charset="-122"/>
              </a:rPr>
            </a:b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И ДЛИТЕЛЬНОСТЬ ПРОГРАММЫ</a:t>
            </a:r>
          </a:p>
        </p:txBody>
      </p:sp>
      <p:pic>
        <p:nvPicPr>
          <p:cNvPr id="3" name="Рисунок 2">
            <a:extLst>
              <a:ext uri="{FF2B5EF4-FFF2-40B4-BE49-F238E27FC236}">
                <a16:creationId xmlns:a16="http://schemas.microsoft.com/office/drawing/2014/main" id="{210E6A89-0A7B-4217-8DCA-901DD074E7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0665" y="1516307"/>
            <a:ext cx="4334072" cy="3315513"/>
          </a:xfrm>
          <a:prstGeom prst="rect">
            <a:avLst/>
          </a:prstGeom>
        </p:spPr>
      </p:pic>
      <p:sp>
        <p:nvSpPr>
          <p:cNvPr id="13" name="Заголовок 1">
            <a:extLst>
              <a:ext uri="{FF2B5EF4-FFF2-40B4-BE49-F238E27FC236}">
                <a16:creationId xmlns:a16="http://schemas.microsoft.com/office/drawing/2014/main" id="{E2FF37F3-3B6F-43EC-9A9F-D804824F705E}"/>
              </a:ext>
            </a:extLst>
          </p:cNvPr>
          <p:cNvSpPr txBox="1">
            <a:spLocks/>
          </p:cNvSpPr>
          <p:nvPr/>
        </p:nvSpPr>
        <p:spPr>
          <a:xfrm>
            <a:off x="5556818" y="262509"/>
            <a:ext cx="3467663" cy="9366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Change Management:</a:t>
            </a:r>
          </a:p>
          <a:p>
            <a:r>
              <a:rPr lang="en-US" sz="2800" dirty="0">
                <a:solidFill>
                  <a:schemeClr val="accent6">
                    <a:lumMod val="75000"/>
                  </a:schemeClr>
                </a:solidFill>
              </a:rPr>
              <a:t>ADKAR basics</a:t>
            </a:r>
          </a:p>
        </p:txBody>
      </p:sp>
      <p:cxnSp>
        <p:nvCxnSpPr>
          <p:cNvPr id="14" name="Прямая соединительная линия 13">
            <a:extLst>
              <a:ext uri="{FF2B5EF4-FFF2-40B4-BE49-F238E27FC236}">
                <a16:creationId xmlns:a16="http://schemas.microsoft.com/office/drawing/2014/main" id="{4FAD017D-C829-45AD-809C-A0B136DA1152}"/>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4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163788" y="3967578"/>
            <a:ext cx="9982632" cy="19057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latin typeface="Microsoft JhengHei Light" panose="020B0304030504040204" pitchFamily="34" charset="-120"/>
              <a:ea typeface="Microsoft JhengHei Light" panose="020B0304030504040204" pitchFamily="34" charset="-120"/>
            </a:endParaRPr>
          </a:p>
          <a:p>
            <a:pPr algn="ctr"/>
            <a:r>
              <a:rPr lang="ru-RU" sz="2800" dirty="0">
                <a:latin typeface="Microsoft JhengHei Light" panose="020B0304030504040204" pitchFamily="34" charset="-120"/>
                <a:ea typeface="Microsoft JhengHei Light" panose="020B0304030504040204" pitchFamily="34" charset="-120"/>
              </a:rPr>
              <a:t>это </a:t>
            </a:r>
            <a:r>
              <a:rPr lang="ru-RU" sz="2800" b="1" dirty="0">
                <a:latin typeface="Microsoft JhengHei Light" panose="020B0304030504040204" pitchFamily="34" charset="-120"/>
                <a:ea typeface="Microsoft JhengHei Light" panose="020B0304030504040204" pitchFamily="34" charset="-120"/>
              </a:rPr>
              <a:t>3-4 часовые модульные </a:t>
            </a:r>
            <a:r>
              <a:rPr lang="ru-RU" sz="2800" dirty="0">
                <a:latin typeface="Microsoft JhengHei Light" panose="020B0304030504040204" pitchFamily="34" charset="-120"/>
                <a:ea typeface="Microsoft JhengHei Light" panose="020B0304030504040204" pitchFamily="34" charset="-120"/>
              </a:rPr>
              <a:t>тренинги, чтобы шаг за шагом овладеть инструментами мирового уровня</a:t>
            </a:r>
            <a:r>
              <a:rPr lang="en-US" sz="2800" dirty="0">
                <a:latin typeface="Microsoft JhengHei Light" panose="020B0304030504040204" pitchFamily="34" charset="-120"/>
                <a:ea typeface="Microsoft JhengHei Light" panose="020B0304030504040204" pitchFamily="34" charset="-120"/>
              </a:rPr>
              <a:t>. </a:t>
            </a:r>
            <a:r>
              <a:rPr lang="ru-RU" sz="2800" dirty="0">
                <a:solidFill>
                  <a:prstClr val="black"/>
                </a:solidFill>
                <a:latin typeface="Microsoft JhengHei Light" panose="020B0304030504040204" pitchFamily="34" charset="-120"/>
                <a:ea typeface="Microsoft JhengHei Light" panose="020B0304030504040204" pitchFamily="34" charset="-120"/>
              </a:rPr>
              <a:t>Максимально практично и по делу. </a:t>
            </a:r>
            <a:r>
              <a:rPr lang="ru-RU" sz="2800" b="1" dirty="0">
                <a:solidFill>
                  <a:prstClr val="black"/>
                </a:solidFill>
                <a:latin typeface="Microsoft JhengHei Light" panose="020B0304030504040204" pitchFamily="34" charset="-120"/>
                <a:ea typeface="Microsoft JhengHei Light" panose="020B0304030504040204" pitchFamily="34" charset="-120"/>
              </a:rPr>
              <a:t>О</a:t>
            </a:r>
            <a:r>
              <a:rPr lang="ru-RU" sz="2800" b="1" dirty="0">
                <a:latin typeface="Microsoft JhengHei Light" panose="020B0304030504040204" pitchFamily="34" charset="-120"/>
                <a:ea typeface="Microsoft JhengHei Light" panose="020B0304030504040204" pitchFamily="34" charset="-120"/>
              </a:rPr>
              <a:t>нлайн и оффлайн. </a:t>
            </a:r>
            <a:br>
              <a:rPr lang="ru-RU" sz="2800" dirty="0">
                <a:solidFill>
                  <a:prstClr val="black"/>
                </a:solidFill>
                <a:latin typeface="Microsoft JhengHei Light" panose="020B0304030504040204" pitchFamily="34" charset="-120"/>
                <a:ea typeface="Microsoft JhengHei Light" panose="020B0304030504040204" pitchFamily="34" charset="-120"/>
              </a:rPr>
            </a:br>
            <a:endParaRPr lang="ru-RU" sz="2800" dirty="0">
              <a:latin typeface="Microsoft JhengHei Light" panose="020B0304030504040204" pitchFamily="34" charset="-120"/>
              <a:ea typeface="Microsoft JhengHei Light" panose="020B0304030504040204" pitchFamily="34" charset="-12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05670" y="840659"/>
            <a:ext cx="9482514" cy="2546728"/>
          </a:xfrm>
          <a:prstGeom prst="rect">
            <a:avLst/>
          </a:prstGeom>
        </p:spPr>
      </p:pic>
      <p:sp>
        <p:nvSpPr>
          <p:cNvPr id="4" name="Заголовок 1">
            <a:extLst>
              <a:ext uri="{FF2B5EF4-FFF2-40B4-BE49-F238E27FC236}">
                <a16:creationId xmlns:a16="http://schemas.microsoft.com/office/drawing/2014/main" id="{33FAD6F5-9F01-497E-93D3-F5055F79CF3A}"/>
              </a:ext>
            </a:extLst>
          </p:cNvPr>
          <p:cNvSpPr txBox="1">
            <a:spLocks/>
          </p:cNvSpPr>
          <p:nvPr/>
        </p:nvSpPr>
        <p:spPr>
          <a:xfrm>
            <a:off x="5097191" y="3043768"/>
            <a:ext cx="5128850" cy="8211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bite-size (</a:t>
            </a:r>
            <a:r>
              <a:rPr lang="ru-RU" sz="1800" dirty="0"/>
              <a:t>англ.</a:t>
            </a:r>
            <a:r>
              <a:rPr lang="en-US" sz="1800" dirty="0"/>
              <a:t>)</a:t>
            </a:r>
            <a:r>
              <a:rPr lang="ru-RU" sz="1800" dirty="0"/>
              <a:t> крошечный, кусочек на один укус</a:t>
            </a:r>
          </a:p>
        </p:txBody>
      </p:sp>
    </p:spTree>
    <p:extLst>
      <p:ext uri="{BB962C8B-B14F-4D97-AF65-F5344CB8AC3E}">
        <p14:creationId xmlns:p14="http://schemas.microsoft.com/office/powerpoint/2010/main" val="3665220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3B2E6B38-1491-4BC6-BB7E-326633D1CED0}"/>
              </a:ext>
            </a:extLst>
          </p:cNvPr>
          <p:cNvSpPr>
            <a:spLocks/>
          </p:cNvSpPr>
          <p:nvPr/>
        </p:nvSpPr>
        <p:spPr>
          <a:xfrm>
            <a:off x="331883" y="1915875"/>
            <a:ext cx="12617200" cy="3281947"/>
          </a:xfrm>
          <a:prstGeom prst="rect">
            <a:avLst/>
          </a:prstGeom>
          <a:noFill/>
        </p:spPr>
        <p:txBody>
          <a:bodyPr wrap="square" numCol="2" spcCol="252000" rtlCol="0">
            <a:noAutofit/>
          </a:bodyPr>
          <a:lstStyle/>
          <a:p>
            <a:pPr>
              <a:lnSpc>
                <a:spcPct val="90000"/>
              </a:lnSpc>
              <a:spcBef>
                <a:spcPts val="1200"/>
              </a:spcBef>
            </a:pPr>
            <a:r>
              <a:rPr lang="ru-RU" sz="1400" dirty="0">
                <a:solidFill>
                  <a:srgbClr val="000000"/>
                </a:solidFill>
                <a:latin typeface="Microsoft JhengHei Light" panose="020B0304030504040204" pitchFamily="34" charset="-120"/>
                <a:ea typeface="Microsoft JhengHei Light" panose="020B0304030504040204" pitchFamily="34" charset="-120"/>
              </a:rPr>
              <a:t>Некоторые думают, что процесс создания инноваций – это некая </a:t>
            </a:r>
            <a:r>
              <a:rPr lang="ru-RU" sz="1400" b="1" dirty="0">
                <a:solidFill>
                  <a:srgbClr val="000000"/>
                </a:solidFill>
                <a:latin typeface="Microsoft JhengHei Light" panose="020B0304030504040204" pitchFamily="34" charset="-120"/>
                <a:ea typeface="Microsoft JhengHei Light" panose="020B0304030504040204" pitchFamily="34" charset="-120"/>
              </a:rPr>
              <a:t>эксклюзивная ответственность </a:t>
            </a:r>
            <a:r>
              <a:rPr lang="ru-RU" sz="1400" dirty="0">
                <a:solidFill>
                  <a:srgbClr val="000000"/>
                </a:solidFill>
                <a:latin typeface="Microsoft JhengHei Light" panose="020B0304030504040204" pitchFamily="34" charset="-120"/>
                <a:ea typeface="Microsoft JhengHei Light" panose="020B0304030504040204" pitchFamily="34" charset="-120"/>
              </a:rPr>
              <a:t>отделов </a:t>
            </a:r>
            <a:r>
              <a:rPr lang="ru-RU" sz="1400" b="1" dirty="0">
                <a:solidFill>
                  <a:srgbClr val="000000"/>
                </a:solidFill>
                <a:latin typeface="Microsoft JhengHei Light" panose="020B0304030504040204" pitchFamily="34" charset="-120"/>
                <a:ea typeface="Microsoft JhengHei Light" panose="020B0304030504040204" pitchFamily="34" charset="-120"/>
              </a:rPr>
              <a:t>маркетинга, </a:t>
            </a:r>
            <a:r>
              <a:rPr lang="ru-RU" sz="1400" dirty="0">
                <a:solidFill>
                  <a:srgbClr val="000000"/>
                </a:solidFill>
                <a:latin typeface="Microsoft JhengHei Light" panose="020B0304030504040204" pitchFamily="34" charset="-120"/>
                <a:ea typeface="Microsoft JhengHei Light" panose="020B0304030504040204" pitchFamily="34" charset="-120"/>
              </a:rPr>
              <a:t>или </a:t>
            </a:r>
            <a:r>
              <a:rPr lang="en-US" sz="1400" b="1" dirty="0">
                <a:solidFill>
                  <a:srgbClr val="000000"/>
                </a:solidFill>
                <a:latin typeface="Microsoft JhengHei Light" panose="020B0304030504040204" pitchFamily="34" charset="-120"/>
                <a:ea typeface="Microsoft JhengHei Light" panose="020B0304030504040204" pitchFamily="34" charset="-120"/>
              </a:rPr>
              <a:t>R&amp;D</a:t>
            </a:r>
            <a:r>
              <a:rPr lang="ru-RU" sz="1400" dirty="0">
                <a:solidFill>
                  <a:srgbClr val="000000"/>
                </a:solidFill>
                <a:latin typeface="Microsoft JhengHei Light" panose="020B0304030504040204" pitchFamily="34" charset="-120"/>
                <a:ea typeface="Microsoft JhengHei Light" panose="020B0304030504040204" pitchFamily="34" charset="-120"/>
              </a:rPr>
              <a:t>. А сами инновации – это обязательно новые продукты или услуги. Однако, создание новых продуктов – это лишь один из способов инноваций. </a:t>
            </a:r>
          </a:p>
          <a:p>
            <a:pPr>
              <a:lnSpc>
                <a:spcPct val="90000"/>
              </a:lnSpc>
              <a:spcBef>
                <a:spcPts val="1200"/>
              </a:spcBef>
            </a:pPr>
            <a:r>
              <a:rPr lang="ru-RU" sz="1400" dirty="0">
                <a:solidFill>
                  <a:srgbClr val="000000"/>
                </a:solidFill>
                <a:latin typeface="Microsoft JhengHei Light" panose="020B0304030504040204" pitchFamily="34" charset="-120"/>
                <a:ea typeface="Microsoft JhengHei Light" panose="020B0304030504040204" pitchFamily="34" charset="-120"/>
              </a:rPr>
              <a:t>Идея тренинга – это задать новый </a:t>
            </a:r>
            <a:r>
              <a:rPr lang="ru-RU" sz="1400" b="1" dirty="0">
                <a:solidFill>
                  <a:srgbClr val="000000"/>
                </a:solidFill>
                <a:latin typeface="Microsoft JhengHei Light" panose="020B0304030504040204" pitchFamily="34" charset="-120"/>
                <a:ea typeface="Microsoft JhengHei Light" panose="020B0304030504040204" pitchFamily="34" charset="-120"/>
              </a:rPr>
              <a:t>фреймворк для инноваций</a:t>
            </a:r>
            <a:r>
              <a:rPr lang="ru-RU" sz="1400" dirty="0">
                <a:solidFill>
                  <a:srgbClr val="000000"/>
                </a:solidFill>
                <a:latin typeface="Microsoft JhengHei Light" panose="020B0304030504040204" pitchFamily="34" charset="-120"/>
                <a:ea typeface="Microsoft JhengHei Light" panose="020B0304030504040204" pitchFamily="34" charset="-120"/>
              </a:rPr>
              <a:t>, который позволит увидеть </a:t>
            </a:r>
            <a:r>
              <a:rPr lang="ru-RU" sz="1400" b="1" dirty="0">
                <a:solidFill>
                  <a:srgbClr val="000000"/>
                </a:solidFill>
                <a:latin typeface="Microsoft JhengHei Light" panose="020B0304030504040204" pitchFamily="34" charset="-120"/>
                <a:ea typeface="Microsoft JhengHei Light" panose="020B0304030504040204" pitchFamily="34" charset="-120"/>
              </a:rPr>
              <a:t>гораздо больше жизнеспособных, сильных и прибыльных идей. </a:t>
            </a:r>
          </a:p>
          <a:p>
            <a:pPr>
              <a:lnSpc>
                <a:spcPct val="90000"/>
              </a:lnSpc>
              <a:spcBef>
                <a:spcPts val="1200"/>
              </a:spcBef>
            </a:pPr>
            <a:r>
              <a:rPr lang="ru-RU" sz="1400" dirty="0">
                <a:solidFill>
                  <a:srgbClr val="000000"/>
                </a:solidFill>
                <a:latin typeface="Microsoft JhengHei Light" panose="020B0304030504040204" pitchFamily="34" charset="-120"/>
                <a:ea typeface="Microsoft JhengHei Light" panose="020B0304030504040204" pitchFamily="34" charset="-120"/>
              </a:rPr>
              <a:t>Это можно сравнить с курсом архитектуры – сначала, гуляя по городу, вы будете </a:t>
            </a:r>
            <a:r>
              <a:rPr lang="ru-RU" sz="1400" b="1" dirty="0">
                <a:solidFill>
                  <a:srgbClr val="000000"/>
                </a:solidFill>
                <a:latin typeface="Microsoft JhengHei Light" panose="020B0304030504040204" pitchFamily="34" charset="-120"/>
                <a:ea typeface="Microsoft JhengHei Light" panose="020B0304030504040204" pitchFamily="34" charset="-120"/>
              </a:rPr>
              <a:t>видеть </a:t>
            </a:r>
            <a:r>
              <a:rPr lang="ru-RU" sz="1400" dirty="0">
                <a:solidFill>
                  <a:srgbClr val="000000"/>
                </a:solidFill>
                <a:latin typeface="Microsoft JhengHei Light" panose="020B0304030504040204" pitchFamily="34" charset="-120"/>
                <a:ea typeface="Microsoft JhengHei Light" panose="020B0304030504040204" pitchFamily="34" charset="-120"/>
              </a:rPr>
              <a:t>чуть больше, </a:t>
            </a:r>
            <a:r>
              <a:rPr lang="ru-RU" sz="1400" b="1" dirty="0">
                <a:solidFill>
                  <a:srgbClr val="000000"/>
                </a:solidFill>
                <a:latin typeface="Microsoft JhengHei Light" panose="020B0304030504040204" pitchFamily="34" charset="-120"/>
                <a:ea typeface="Microsoft JhengHei Light" panose="020B0304030504040204" pitchFamily="34" charset="-120"/>
              </a:rPr>
              <a:t>замечать </a:t>
            </a:r>
            <a:r>
              <a:rPr lang="ru-RU" sz="1400" dirty="0">
                <a:solidFill>
                  <a:srgbClr val="000000"/>
                </a:solidFill>
                <a:latin typeface="Microsoft JhengHei Light" panose="020B0304030504040204" pitchFamily="34" charset="-120"/>
                <a:ea typeface="Microsoft JhengHei Light" panose="020B0304030504040204" pitchFamily="34" charset="-120"/>
              </a:rPr>
              <a:t>чуть больше и, главное, </a:t>
            </a:r>
            <a:r>
              <a:rPr lang="ru-RU" sz="1400" b="1" dirty="0">
                <a:solidFill>
                  <a:srgbClr val="000000"/>
                </a:solidFill>
                <a:latin typeface="Microsoft JhengHei Light" panose="020B0304030504040204" pitchFamily="34" charset="-120"/>
                <a:ea typeface="Microsoft JhengHei Light" panose="020B0304030504040204" pitchFamily="34" charset="-120"/>
              </a:rPr>
              <a:t>понимать </a:t>
            </a:r>
            <a:r>
              <a:rPr lang="ru-RU" sz="1400" dirty="0">
                <a:solidFill>
                  <a:srgbClr val="000000"/>
                </a:solidFill>
                <a:latin typeface="Microsoft JhengHei Light" panose="020B0304030504040204" pitchFamily="34" charset="-120"/>
                <a:ea typeface="Microsoft JhengHei Light" panose="020B0304030504040204" pitchFamily="34" charset="-120"/>
              </a:rPr>
              <a:t>чуть больше в идеях вокруг. </a:t>
            </a:r>
          </a:p>
          <a:p>
            <a:pPr>
              <a:lnSpc>
                <a:spcPct val="90000"/>
              </a:lnSpc>
              <a:spcBef>
                <a:spcPts val="1200"/>
              </a:spcBef>
            </a:pPr>
            <a:r>
              <a:rPr lang="ru-RU" sz="1400" dirty="0">
                <a:solidFill>
                  <a:srgbClr val="000000"/>
                </a:solidFill>
                <a:latin typeface="Microsoft JhengHei Light" panose="020B0304030504040204" pitchFamily="34" charset="-120"/>
                <a:ea typeface="Microsoft JhengHei Light" panose="020B0304030504040204" pitchFamily="34" charset="-120"/>
              </a:rPr>
              <a:t>А после этого будете </a:t>
            </a:r>
            <a:r>
              <a:rPr lang="ru-RU" sz="1400" b="1" dirty="0">
                <a:solidFill>
                  <a:srgbClr val="000000"/>
                </a:solidFill>
                <a:latin typeface="Microsoft JhengHei Light" panose="020B0304030504040204" pitchFamily="34" charset="-120"/>
                <a:ea typeface="Microsoft JhengHei Light" panose="020B0304030504040204" pitchFamily="34" charset="-120"/>
              </a:rPr>
              <a:t>строить</a:t>
            </a:r>
            <a:r>
              <a:rPr lang="ru-RU" sz="1400" dirty="0">
                <a:solidFill>
                  <a:srgbClr val="000000"/>
                </a:solidFill>
                <a:latin typeface="Microsoft JhengHei Light" panose="020B0304030504040204" pitchFamily="34" charset="-120"/>
                <a:ea typeface="Microsoft JhengHei Light" panose="020B0304030504040204" pitchFamily="34" charset="-120"/>
              </a:rPr>
              <a:t> </a:t>
            </a:r>
            <a:r>
              <a:rPr lang="ru-RU" sz="1400" b="1" dirty="0">
                <a:solidFill>
                  <a:srgbClr val="000000"/>
                </a:solidFill>
                <a:latin typeface="Microsoft JhengHei Light" panose="020B0304030504040204" pitchFamily="34" charset="-120"/>
                <a:ea typeface="Microsoft JhengHei Light" panose="020B0304030504040204" pitchFamily="34" charset="-120"/>
              </a:rPr>
              <a:t>сами</a:t>
            </a:r>
            <a:r>
              <a:rPr lang="ru-RU" sz="1400" dirty="0">
                <a:solidFill>
                  <a:srgbClr val="000000"/>
                </a:solidFill>
                <a:latin typeface="Microsoft JhengHei Light" panose="020B0304030504040204" pitchFamily="34" charset="-120"/>
                <a:ea typeface="Microsoft JhengHei Light" panose="020B0304030504040204" pitchFamily="34" charset="-120"/>
              </a:rPr>
              <a:t>, используя проверенные идеи, принципы и законы. </a:t>
            </a:r>
          </a:p>
          <a:p>
            <a:pPr>
              <a:lnSpc>
                <a:spcPct val="90000"/>
              </a:lnSpc>
              <a:spcBef>
                <a:spcPts val="1200"/>
              </a:spcBef>
            </a:pPr>
            <a:endParaRPr lang="ru-RU" sz="1400" dirty="0">
              <a:solidFill>
                <a:srgbClr val="000000"/>
              </a:solidFill>
              <a:latin typeface="Microsoft JhengHei Light" panose="020B0304030504040204" pitchFamily="34" charset="-120"/>
              <a:ea typeface="Microsoft JhengHei Light" panose="020B0304030504040204" pitchFamily="34" charset="-120"/>
            </a:endParaRPr>
          </a:p>
        </p:txBody>
      </p:sp>
      <p:sp>
        <p:nvSpPr>
          <p:cNvPr id="6" name="Заголовок 1">
            <a:extLst>
              <a:ext uri="{FF2B5EF4-FFF2-40B4-BE49-F238E27FC236}">
                <a16:creationId xmlns:a16="http://schemas.microsoft.com/office/drawing/2014/main" id="{EA88C1BC-66A4-4720-9015-99F977436F7F}"/>
              </a:ext>
            </a:extLst>
          </p:cNvPr>
          <p:cNvSpPr txBox="1">
            <a:spLocks/>
          </p:cNvSpPr>
          <p:nvPr/>
        </p:nvSpPr>
        <p:spPr>
          <a:xfrm>
            <a:off x="330361" y="25834"/>
            <a:ext cx="44030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Архитектура </a:t>
            </a:r>
            <a:r>
              <a:rPr lang="ru-RU" sz="2800" dirty="0">
                <a:solidFill>
                  <a:schemeClr val="accent2"/>
                </a:solidFill>
              </a:rPr>
              <a:t>Инноваций</a:t>
            </a:r>
          </a:p>
        </p:txBody>
      </p:sp>
      <p:pic>
        <p:nvPicPr>
          <p:cNvPr id="7" name="Рисунок 6">
            <a:extLst>
              <a:ext uri="{FF2B5EF4-FFF2-40B4-BE49-F238E27FC236}">
                <a16:creationId xmlns:a16="http://schemas.microsoft.com/office/drawing/2014/main" id="{228C27BA-8099-40F4-85C1-D8E588617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30420" y="241163"/>
            <a:ext cx="2078376" cy="558192"/>
          </a:xfrm>
          <a:prstGeom prst="rect">
            <a:avLst/>
          </a:prstGeom>
        </p:spPr>
      </p:pic>
      <p:sp>
        <p:nvSpPr>
          <p:cNvPr id="8" name="Заголовок 1">
            <a:extLst>
              <a:ext uri="{FF2B5EF4-FFF2-40B4-BE49-F238E27FC236}">
                <a16:creationId xmlns:a16="http://schemas.microsoft.com/office/drawing/2014/main" id="{5B11B26B-5FCC-48FE-ABCC-AF547584B0F2}"/>
              </a:ext>
            </a:extLst>
          </p:cNvPr>
          <p:cNvSpPr txBox="1">
            <a:spLocks/>
          </p:cNvSpPr>
          <p:nvPr/>
        </p:nvSpPr>
        <p:spPr>
          <a:xfrm>
            <a:off x="9787247" y="599639"/>
            <a:ext cx="2229045" cy="558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000" b="1" dirty="0">
              <a:latin typeface="Microsoft JhengHei Light" panose="020B0304030504040204" pitchFamily="34" charset="-120"/>
              <a:ea typeface="Microsoft JhengHei Light" panose="020B0304030504040204" pitchFamily="34" charset="-120"/>
            </a:endParaRPr>
          </a:p>
          <a:p>
            <a:r>
              <a:rPr lang="ru-RU" sz="1000" b="1" dirty="0">
                <a:latin typeface="Microsoft JhengHei Light" panose="020B0304030504040204" pitchFamily="34" charset="-120"/>
                <a:ea typeface="Microsoft JhengHei Light" panose="020B0304030504040204" pitchFamily="34" charset="-120"/>
              </a:rPr>
              <a:t>½ дневные модульные тренинги</a:t>
            </a:r>
            <a:br>
              <a:rPr lang="ru-RU" sz="1000" b="1" dirty="0">
                <a:latin typeface="Microsoft JhengHei Light" panose="020B0304030504040204" pitchFamily="34" charset="-120"/>
                <a:ea typeface="Microsoft JhengHei Light" panose="020B0304030504040204" pitchFamily="34" charset="-120"/>
              </a:rPr>
            </a:br>
            <a:endParaRPr lang="ru-RU" sz="1000" b="1" dirty="0">
              <a:latin typeface="Microsoft JhengHei Light" panose="020B0304030504040204" pitchFamily="34" charset="-120"/>
              <a:ea typeface="Microsoft JhengHei Light" panose="020B0304030504040204" pitchFamily="34" charset="-120"/>
            </a:endParaRPr>
          </a:p>
        </p:txBody>
      </p:sp>
      <p:sp>
        <p:nvSpPr>
          <p:cNvPr id="9" name="Заголовок 1">
            <a:extLst>
              <a:ext uri="{FF2B5EF4-FFF2-40B4-BE49-F238E27FC236}">
                <a16:creationId xmlns:a16="http://schemas.microsoft.com/office/drawing/2014/main" id="{B6234E26-81D1-4BD1-9DD2-E4E138E8C9E3}"/>
              </a:ext>
            </a:extLst>
          </p:cNvPr>
          <p:cNvSpPr txBox="1">
            <a:spLocks/>
          </p:cNvSpPr>
          <p:nvPr/>
        </p:nvSpPr>
        <p:spPr>
          <a:xfrm>
            <a:off x="5226600" y="15377"/>
            <a:ext cx="44030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75000"/>
                  </a:schemeClr>
                </a:solidFill>
              </a:rPr>
              <a:t>Innovation Architects </a:t>
            </a:r>
            <a:endParaRPr lang="ru-RU" sz="2800" dirty="0">
              <a:solidFill>
                <a:schemeClr val="accent6">
                  <a:lumMod val="75000"/>
                </a:schemeClr>
              </a:solidFill>
            </a:endParaRPr>
          </a:p>
        </p:txBody>
      </p:sp>
      <p:cxnSp>
        <p:nvCxnSpPr>
          <p:cNvPr id="10" name="Прямая соединительная линия 9">
            <a:extLst>
              <a:ext uri="{FF2B5EF4-FFF2-40B4-BE49-F238E27FC236}">
                <a16:creationId xmlns:a16="http://schemas.microsoft.com/office/drawing/2014/main" id="{70FA4D77-F24B-4FB3-9459-E51E7F2128E9}"/>
              </a:ext>
            </a:extLst>
          </p:cNvPr>
          <p:cNvCxnSpPr/>
          <p:nvPr/>
        </p:nvCxnSpPr>
        <p:spPr>
          <a:xfrm>
            <a:off x="472440" y="1231602"/>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83A3FE-CD80-4D11-B01B-637A9A60BC58}"/>
              </a:ext>
            </a:extLst>
          </p:cNvPr>
          <p:cNvSpPr txBox="1"/>
          <p:nvPr/>
        </p:nvSpPr>
        <p:spPr>
          <a:xfrm>
            <a:off x="326412" y="1543031"/>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ИДЕЯ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2" name="Прямоугольник 11">
            <a:extLst>
              <a:ext uri="{FF2B5EF4-FFF2-40B4-BE49-F238E27FC236}">
                <a16:creationId xmlns:a16="http://schemas.microsoft.com/office/drawing/2014/main" id="{E57EF898-B1D0-48C5-B588-6B9A4380267F}"/>
              </a:ext>
            </a:extLst>
          </p:cNvPr>
          <p:cNvSpPr/>
          <p:nvPr/>
        </p:nvSpPr>
        <p:spPr>
          <a:xfrm>
            <a:off x="318014" y="5440551"/>
            <a:ext cx="11010386" cy="1877437"/>
          </a:xfrm>
          <a:prstGeom prst="rect">
            <a:avLst/>
          </a:prstGeom>
          <a:noFill/>
        </p:spPr>
        <p:txBody>
          <a:bodyPr wrap="square" numCol="1" spcCol="180000" rtlCol="0">
            <a:spAutoFit/>
          </a:bodyPr>
          <a:lstStyle/>
          <a:p>
            <a:pPr marL="171450" indent="-171450" defTabSz="268288">
              <a:spcAft>
                <a:spcPts val="600"/>
              </a:spcAft>
              <a:buClr>
                <a:srgbClr val="951B1E"/>
              </a:buClr>
              <a:buSzPct val="120000"/>
              <a:buFont typeface="Arial" panose="020B0604020202020204" pitchFamily="34" charset="0"/>
              <a:buChar char="•"/>
            </a:pPr>
            <a:r>
              <a:rPr lang="ru-RU" sz="1300" dirty="0">
                <a:solidFill>
                  <a:srgbClr val="000000"/>
                </a:solidFill>
                <a:latin typeface="Microsoft JhengHei Light" panose="020B0304030504040204" pitchFamily="34" charset="-120"/>
                <a:ea typeface="Microsoft JhengHei Light" panose="020B0304030504040204" pitchFamily="34" charset="-120"/>
              </a:rPr>
              <a:t>Фреймворк инноваций (по </a:t>
            </a:r>
            <a:r>
              <a:rPr lang="en-US" sz="1300" dirty="0">
                <a:solidFill>
                  <a:srgbClr val="000000"/>
                </a:solidFill>
                <a:latin typeface="Microsoft JhengHei Light" panose="020B0304030504040204" pitchFamily="34" charset="-120"/>
                <a:ea typeface="Microsoft JhengHei Light" panose="020B0304030504040204" pitchFamily="34" charset="-120"/>
              </a:rPr>
              <a:t>Doblin</a:t>
            </a:r>
            <a:r>
              <a:rPr lang="ru-RU" sz="1300" dirty="0">
                <a:solidFill>
                  <a:srgbClr val="000000"/>
                </a:solidFill>
                <a:latin typeface="Microsoft JhengHei Light" panose="020B0304030504040204" pitchFamily="34" charset="-120"/>
                <a:ea typeface="Microsoft JhengHei Light" panose="020B0304030504040204" pitchFamily="34" charset="-120"/>
              </a:rPr>
              <a:t>). Конфигурация, предложение, опыт. </a:t>
            </a:r>
            <a:br>
              <a:rPr lang="ru-RU" sz="1300" dirty="0">
                <a:solidFill>
                  <a:srgbClr val="000000"/>
                </a:solidFill>
                <a:latin typeface="Microsoft JhengHei Light" panose="020B0304030504040204" pitchFamily="34" charset="-120"/>
                <a:ea typeface="Microsoft JhengHei Light" panose="020B0304030504040204" pitchFamily="34" charset="-120"/>
              </a:rPr>
            </a:br>
            <a:r>
              <a:rPr lang="ru-RU" sz="1300" dirty="0">
                <a:solidFill>
                  <a:srgbClr val="000000"/>
                </a:solidFill>
                <a:latin typeface="Microsoft JhengHei Light" panose="020B0304030504040204" pitchFamily="34" charset="-120"/>
                <a:ea typeface="Microsoft JhengHei Light" panose="020B0304030504040204" pitchFamily="34" charset="-120"/>
              </a:rPr>
              <a:t>Детали элементов и метод креативной переборки.</a:t>
            </a:r>
          </a:p>
          <a:p>
            <a:pPr marL="171450" indent="-171450" defTabSz="268288">
              <a:spcAft>
                <a:spcPts val="600"/>
              </a:spcAft>
              <a:buClr>
                <a:srgbClr val="951B1E"/>
              </a:buClr>
              <a:buSzPct val="120000"/>
              <a:buFont typeface="Arial" panose="020B0604020202020204" pitchFamily="34" charset="0"/>
              <a:buChar char="•"/>
            </a:pPr>
            <a:r>
              <a:rPr lang="ru-RU" sz="1300" dirty="0">
                <a:solidFill>
                  <a:srgbClr val="000000"/>
                </a:solidFill>
                <a:latin typeface="Microsoft JhengHei Light" panose="020B0304030504040204" pitchFamily="34" charset="-120"/>
                <a:ea typeface="Microsoft JhengHei Light" panose="020B0304030504040204" pitchFamily="34" charset="-120"/>
              </a:rPr>
              <a:t>Анализ существующих продуктов и идей – как увидеть ходы конкурента</a:t>
            </a:r>
          </a:p>
          <a:p>
            <a:pPr marL="171450" indent="-171450" defTabSz="268288">
              <a:spcAft>
                <a:spcPts val="600"/>
              </a:spcAft>
              <a:buClr>
                <a:srgbClr val="951B1E"/>
              </a:buClr>
              <a:buSzPct val="120000"/>
              <a:buFont typeface="Arial" panose="020B0604020202020204" pitchFamily="34" charset="0"/>
              <a:buChar char="•"/>
            </a:pPr>
            <a:r>
              <a:rPr lang="ru-RU" sz="1300" dirty="0">
                <a:solidFill>
                  <a:srgbClr val="000000"/>
                </a:solidFill>
                <a:latin typeface="Microsoft JhengHei Light" panose="020B0304030504040204" pitchFamily="34" charset="-120"/>
                <a:ea typeface="Microsoft JhengHei Light" panose="020B0304030504040204" pitchFamily="34" charset="-120"/>
              </a:rPr>
              <a:t>Системное инновационное мышление: как сделать прогноз следующей инновации</a:t>
            </a:r>
          </a:p>
          <a:p>
            <a:pPr marL="171450" indent="-171450" defTabSz="268288">
              <a:spcAft>
                <a:spcPts val="600"/>
              </a:spcAft>
              <a:buClr>
                <a:srgbClr val="951B1E"/>
              </a:buClr>
              <a:buSzPct val="120000"/>
              <a:buFont typeface="Arial" panose="020B0604020202020204" pitchFamily="34" charset="0"/>
              <a:buChar char="•"/>
            </a:pPr>
            <a:r>
              <a:rPr lang="ru-RU" sz="1300" dirty="0">
                <a:solidFill>
                  <a:srgbClr val="000000"/>
                </a:solidFill>
                <a:latin typeface="Microsoft JhengHei Light" panose="020B0304030504040204" pitchFamily="34" charset="-120"/>
                <a:ea typeface="Microsoft JhengHei Light" panose="020B0304030504040204" pitchFamily="34" charset="-120"/>
              </a:rPr>
              <a:t>Практика применения фреймворка</a:t>
            </a:r>
          </a:p>
          <a:p>
            <a:pPr defTabSz="268288">
              <a:spcAft>
                <a:spcPts val="600"/>
              </a:spcAft>
              <a:buClr>
                <a:srgbClr val="951B1E"/>
              </a:buClr>
              <a:buSzPct val="120000"/>
            </a:pPr>
            <a:endParaRPr lang="ru-RU" sz="1300" dirty="0">
              <a:solidFill>
                <a:srgbClr val="000000"/>
              </a:solidFill>
              <a:latin typeface="Microsoft JhengHei Light" panose="020B0304030504040204" pitchFamily="34" charset="-120"/>
              <a:ea typeface="Microsoft JhengHei Light" panose="020B0304030504040204" pitchFamily="34" charset="-120"/>
            </a:endParaRPr>
          </a:p>
          <a:p>
            <a:pPr marL="171450" indent="-171450">
              <a:spcAft>
                <a:spcPts val="600"/>
              </a:spcAft>
              <a:buClr>
                <a:srgbClr val="951B1E"/>
              </a:buClr>
              <a:buSzPct val="120000"/>
              <a:buFont typeface="Arial" panose="020B0604020202020204" pitchFamily="34" charset="0"/>
              <a:buChar char="•"/>
            </a:pPr>
            <a:endParaRPr lang="ru-RU" sz="1300" dirty="0">
              <a:solidFill>
                <a:srgbClr val="000000"/>
              </a:solidFill>
              <a:latin typeface="Microsoft JhengHei Light" panose="020B0304030504040204" pitchFamily="34" charset="-120"/>
              <a:ea typeface="Microsoft JhengHei Light" panose="020B0304030504040204" pitchFamily="34" charset="-120"/>
            </a:endParaRPr>
          </a:p>
        </p:txBody>
      </p:sp>
      <p:sp>
        <p:nvSpPr>
          <p:cNvPr id="14" name="TextBox 13">
            <a:extLst>
              <a:ext uri="{FF2B5EF4-FFF2-40B4-BE49-F238E27FC236}">
                <a16:creationId xmlns:a16="http://schemas.microsoft.com/office/drawing/2014/main" id="{35DF27E0-5BD6-4488-BFA8-4571F391408A}"/>
              </a:ext>
            </a:extLst>
          </p:cNvPr>
          <p:cNvSpPr txBox="1"/>
          <p:nvPr/>
        </p:nvSpPr>
        <p:spPr>
          <a:xfrm>
            <a:off x="307122" y="5084200"/>
            <a:ext cx="4032069" cy="264688"/>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КЛЮЧЕВЫЕ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ТЕМЫ</a:t>
            </a:r>
            <a:r>
              <a:rPr lang="ru-RU" sz="1400" dirty="0">
                <a:solidFill>
                  <a:schemeClr val="accent2"/>
                </a:solidFill>
                <a:latin typeface="Microsoft YaHei Light" panose="020B0502040204020203" pitchFamily="34" charset="-122"/>
                <a:ea typeface="Microsoft YaHei Light" panose="020B0502040204020203" pitchFamily="34" charset="-122"/>
              </a:rPr>
              <a:t> </a:t>
            </a: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ТРЕНИНГА</a:t>
            </a:r>
          </a:p>
        </p:txBody>
      </p:sp>
      <p:sp>
        <p:nvSpPr>
          <p:cNvPr id="16" name="TextBox 15">
            <a:extLst>
              <a:ext uri="{FF2B5EF4-FFF2-40B4-BE49-F238E27FC236}">
                <a16:creationId xmlns:a16="http://schemas.microsoft.com/office/drawing/2014/main" id="{152277FD-7E84-408D-A17E-81AA69B63CE2}"/>
              </a:ext>
            </a:extLst>
          </p:cNvPr>
          <p:cNvSpPr txBox="1"/>
          <p:nvPr/>
        </p:nvSpPr>
        <p:spPr>
          <a:xfrm>
            <a:off x="8569960" y="5315042"/>
            <a:ext cx="3092500" cy="438133"/>
          </a:xfrm>
          <a:prstGeom prst="rect">
            <a:avLst/>
          </a:prstGeom>
          <a:noFill/>
        </p:spPr>
        <p:txBody>
          <a:bodyPr wrap="square" rtlCol="0">
            <a:spAutoFit/>
          </a:bodyPr>
          <a:lstStyle>
            <a:defPPr>
              <a:defRPr lang="ru-RU"/>
            </a:defPPr>
            <a:lvl1pPr>
              <a:lnSpc>
                <a:spcPct val="80000"/>
              </a:lnSpc>
              <a:defRPr sz="2400" b="1">
                <a:latin typeface="Myriad Pro Cond" panose="020B0506030403020204" pitchFamily="34" charset="0"/>
              </a:defRPr>
            </a:lvl1pPr>
          </a:lstStyle>
          <a:p>
            <a:r>
              <a:rPr lang="ru-RU" sz="1400" dirty="0">
                <a:solidFill>
                  <a:schemeClr val="accent2"/>
                </a:solidFill>
                <a:latin typeface="Microsoft YaHei UI" panose="020B0503020204020204" pitchFamily="34" charset="-122"/>
                <a:ea typeface="Microsoft YaHei UI" panose="020B0503020204020204" pitchFamily="34" charset="-122"/>
              </a:rPr>
              <a:t>РАЗМЕР ГРУППЫ </a:t>
            </a:r>
            <a:br>
              <a:rPr lang="ru-RU" sz="1400" dirty="0">
                <a:solidFill>
                  <a:schemeClr val="bg1">
                    <a:lumMod val="50000"/>
                  </a:schemeClr>
                </a:solidFill>
                <a:latin typeface="Microsoft YaHei Light" panose="020B0502040204020203" pitchFamily="34" charset="-122"/>
                <a:ea typeface="Microsoft YaHei Light" panose="020B0502040204020203" pitchFamily="34" charset="-122"/>
              </a:rPr>
            </a:br>
            <a:r>
              <a:rPr lang="ru-RU" sz="1400" dirty="0">
                <a:solidFill>
                  <a:schemeClr val="bg1">
                    <a:lumMod val="50000"/>
                  </a:schemeClr>
                </a:solidFill>
                <a:latin typeface="Microsoft YaHei Light" panose="020B0502040204020203" pitchFamily="34" charset="-122"/>
                <a:ea typeface="Microsoft YaHei Light" panose="020B0502040204020203" pitchFamily="34" charset="-122"/>
              </a:rPr>
              <a:t>И ДЛИТЕЛЬНОСТЬ ПРОГРАММЫ</a:t>
            </a:r>
          </a:p>
        </p:txBody>
      </p:sp>
      <p:sp>
        <p:nvSpPr>
          <p:cNvPr id="17" name="Прямоугольник 16">
            <a:extLst>
              <a:ext uri="{FF2B5EF4-FFF2-40B4-BE49-F238E27FC236}">
                <a16:creationId xmlns:a16="http://schemas.microsoft.com/office/drawing/2014/main" id="{3D5E44A9-23C1-4AC6-8FBF-26E0EE4A2E67}"/>
              </a:ext>
            </a:extLst>
          </p:cNvPr>
          <p:cNvSpPr/>
          <p:nvPr/>
        </p:nvSpPr>
        <p:spPr>
          <a:xfrm>
            <a:off x="8653061" y="5989188"/>
            <a:ext cx="3075389" cy="475515"/>
          </a:xfrm>
          <a:prstGeom prst="rect">
            <a:avLst/>
          </a:prstGeom>
          <a:noFill/>
        </p:spPr>
        <p:txBody>
          <a:bodyPr wrap="square" numCol="1" spcCol="180000" rtlCol="0">
            <a:spAutoFit/>
          </a:bodyPr>
          <a:lstStyle/>
          <a:p>
            <a:pPr>
              <a:lnSpc>
                <a:spcPct val="80000"/>
              </a:lnSpc>
              <a:spcAft>
                <a:spcPts val="300"/>
              </a:spcAft>
              <a:buClr>
                <a:srgbClr val="951B1E"/>
              </a:buClr>
              <a:buSzPct val="120000"/>
            </a:pPr>
            <a:r>
              <a:rPr lang="ru-RU" sz="1400" dirty="0">
                <a:solidFill>
                  <a:srgbClr val="000000"/>
                </a:solidFill>
                <a:latin typeface="Myriad Pro" panose="020B0503030403020204" pitchFamily="34" charset="0"/>
              </a:rPr>
              <a:t>Часть А (тренинг). 4-8 часов. </a:t>
            </a:r>
          </a:p>
          <a:p>
            <a:pPr>
              <a:lnSpc>
                <a:spcPct val="80000"/>
              </a:lnSpc>
              <a:spcAft>
                <a:spcPts val="300"/>
              </a:spcAft>
              <a:buClr>
                <a:srgbClr val="951B1E"/>
              </a:buClr>
              <a:buSzPct val="120000"/>
            </a:pPr>
            <a:r>
              <a:rPr lang="ru-RU" sz="1400" dirty="0">
                <a:solidFill>
                  <a:srgbClr val="000000"/>
                </a:solidFill>
                <a:latin typeface="Myriad Pro" panose="020B0503030403020204" pitchFamily="34" charset="0"/>
              </a:rPr>
              <a:t>Часть Б (воркшоп). 4-5 часов</a:t>
            </a:r>
          </a:p>
        </p:txBody>
      </p:sp>
      <p:pic>
        <p:nvPicPr>
          <p:cNvPr id="13" name="Рисунок 12">
            <a:extLst>
              <a:ext uri="{FF2B5EF4-FFF2-40B4-BE49-F238E27FC236}">
                <a16:creationId xmlns:a16="http://schemas.microsoft.com/office/drawing/2014/main" id="{45DFCF67-7308-4E81-9A93-16FB64E8944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contrast="10000"/>
                    </a14:imgEffect>
                  </a14:imgLayer>
                </a14:imgProps>
              </a:ext>
              <a:ext uri="{28A0092B-C50C-407E-A947-70E740481C1C}">
                <a14:useLocalDpi xmlns:a14="http://schemas.microsoft.com/office/drawing/2010/main"/>
              </a:ext>
            </a:extLst>
          </a:blip>
          <a:srcRect t="19608" b="30196"/>
          <a:stretch/>
        </p:blipFill>
        <p:spPr>
          <a:xfrm>
            <a:off x="7939526" y="1624610"/>
            <a:ext cx="3722934" cy="3323913"/>
          </a:xfrm>
          <a:prstGeom prst="rect">
            <a:avLst/>
          </a:prstGeom>
        </p:spPr>
      </p:pic>
    </p:spTree>
    <p:extLst>
      <p:ext uri="{BB962C8B-B14F-4D97-AF65-F5344CB8AC3E}">
        <p14:creationId xmlns:p14="http://schemas.microsoft.com/office/powerpoint/2010/main" val="1810293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167720" y="29325"/>
            <a:ext cx="9768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4800" dirty="0"/>
          </a:p>
        </p:txBody>
      </p:sp>
      <p:grpSp>
        <p:nvGrpSpPr>
          <p:cNvPr id="41" name="Группа 40"/>
          <p:cNvGrpSpPr/>
          <p:nvPr/>
        </p:nvGrpSpPr>
        <p:grpSpPr>
          <a:xfrm>
            <a:off x="8868616" y="1713028"/>
            <a:ext cx="2616916" cy="2604126"/>
            <a:chOff x="8400361" y="464808"/>
            <a:chExt cx="3271145" cy="3255157"/>
          </a:xfrm>
        </p:grpSpPr>
        <p:pic>
          <p:nvPicPr>
            <p:cNvPr id="42" name="Рисунок 41"/>
            <p:cNvPicPr>
              <a:picLocks/>
            </p:cNvPicPr>
            <p:nvPr/>
          </p:nvPicPr>
          <p:blipFill>
            <a:blip r:embed="rId3">
              <a:extLst>
                <a:ext uri="{28A0092B-C50C-407E-A947-70E740481C1C}">
                  <a14:useLocalDpi xmlns:a14="http://schemas.microsoft.com/office/drawing/2010/main"/>
                </a:ext>
              </a:extLst>
            </a:blip>
            <a:stretch>
              <a:fillRect/>
            </a:stretch>
          </p:blipFill>
          <p:spPr>
            <a:xfrm>
              <a:off x="9503448" y="464808"/>
              <a:ext cx="2160000" cy="2160000"/>
            </a:xfrm>
            <a:prstGeom prst="rect">
              <a:avLst/>
            </a:prstGeom>
            <a:noFill/>
            <a:ln>
              <a:noFill/>
            </a:ln>
          </p:spPr>
        </p:pic>
        <p:pic>
          <p:nvPicPr>
            <p:cNvPr id="43" name="Рисунок 42"/>
            <p:cNvPicPr>
              <a:picLocks/>
            </p:cNvPicPr>
            <p:nvPr/>
          </p:nvPicPr>
          <p:blipFill>
            <a:blip r:embed="rId4" cstate="email">
              <a:extLst>
                <a:ext uri="{28A0092B-C50C-407E-A947-70E740481C1C}">
                  <a14:useLocalDpi xmlns:a14="http://schemas.microsoft.com/office/drawing/2010/main"/>
                </a:ext>
              </a:extLst>
            </a:blip>
            <a:stretch>
              <a:fillRect/>
            </a:stretch>
          </p:blipFill>
          <p:spPr>
            <a:xfrm>
              <a:off x="8433468" y="475697"/>
              <a:ext cx="1080000" cy="1080000"/>
            </a:xfrm>
            <a:prstGeom prst="rect">
              <a:avLst/>
            </a:prstGeom>
            <a:noFill/>
            <a:ln>
              <a:noFill/>
            </a:ln>
          </p:spPr>
        </p:pic>
        <p:pic>
          <p:nvPicPr>
            <p:cNvPr id="44" name="Рисунок 43"/>
            <p:cNvPicPr>
              <a:picLocks/>
            </p:cNvPicPr>
            <p:nvPr/>
          </p:nvPicPr>
          <p:blipFill>
            <a:blip r:embed="rId4" cstate="email">
              <a:extLst>
                <a:ext uri="{28A0092B-C50C-407E-A947-70E740481C1C}">
                  <a14:useLocalDpi xmlns:a14="http://schemas.microsoft.com/office/drawing/2010/main"/>
                </a:ext>
              </a:extLst>
            </a:blip>
            <a:stretch>
              <a:fillRect/>
            </a:stretch>
          </p:blipFill>
          <p:spPr>
            <a:xfrm>
              <a:off x="8410750" y="2639965"/>
              <a:ext cx="1080000" cy="1080000"/>
            </a:xfrm>
            <a:prstGeom prst="rect">
              <a:avLst/>
            </a:prstGeom>
            <a:noFill/>
            <a:ln>
              <a:noFill/>
            </a:ln>
          </p:spPr>
        </p:pic>
        <p:pic>
          <p:nvPicPr>
            <p:cNvPr id="45" name="Рисунок 44"/>
            <p:cNvPicPr>
              <a:picLocks/>
            </p:cNvPicPr>
            <p:nvPr/>
          </p:nvPicPr>
          <p:blipFill>
            <a:blip r:embed="rId4" cstate="email">
              <a:extLst>
                <a:ext uri="{28A0092B-C50C-407E-A947-70E740481C1C}">
                  <a14:useLocalDpi xmlns:a14="http://schemas.microsoft.com/office/drawing/2010/main"/>
                </a:ext>
              </a:extLst>
            </a:blip>
            <a:stretch>
              <a:fillRect/>
            </a:stretch>
          </p:blipFill>
          <p:spPr>
            <a:xfrm>
              <a:off x="9484156" y="2632710"/>
              <a:ext cx="1080000" cy="1080000"/>
            </a:xfrm>
            <a:prstGeom prst="rect">
              <a:avLst/>
            </a:prstGeom>
            <a:noFill/>
            <a:ln>
              <a:noFill/>
            </a:ln>
          </p:spPr>
        </p:pic>
        <p:pic>
          <p:nvPicPr>
            <p:cNvPr id="46" name="Рисунок 45"/>
            <p:cNvPicPr>
              <a:picLocks/>
            </p:cNvPicPr>
            <p:nvPr/>
          </p:nvPicPr>
          <p:blipFill>
            <a:blip r:embed="rId4" cstate="email">
              <a:extLst>
                <a:ext uri="{28A0092B-C50C-407E-A947-70E740481C1C}">
                  <a14:useLocalDpi xmlns:a14="http://schemas.microsoft.com/office/drawing/2010/main"/>
                </a:ext>
              </a:extLst>
            </a:blip>
            <a:stretch>
              <a:fillRect/>
            </a:stretch>
          </p:blipFill>
          <p:spPr>
            <a:xfrm>
              <a:off x="10567722" y="2622915"/>
              <a:ext cx="1080000" cy="1080000"/>
            </a:xfrm>
            <a:prstGeom prst="rect">
              <a:avLst/>
            </a:prstGeom>
            <a:noFill/>
            <a:ln>
              <a:noFill/>
            </a:ln>
          </p:spPr>
        </p:pic>
        <p:pic>
          <p:nvPicPr>
            <p:cNvPr id="47" name="Рисунок 46"/>
            <p:cNvPicPr>
              <a:picLocks/>
            </p:cNvPicPr>
            <p:nvPr/>
          </p:nvPicPr>
          <p:blipFill>
            <a:blip r:embed="rId4" cstate="email">
              <a:extLst>
                <a:ext uri="{28A0092B-C50C-407E-A947-70E740481C1C}">
                  <a14:useLocalDpi xmlns:a14="http://schemas.microsoft.com/office/drawing/2010/main"/>
                </a:ext>
              </a:extLst>
            </a:blip>
            <a:stretch>
              <a:fillRect/>
            </a:stretch>
          </p:blipFill>
          <p:spPr>
            <a:xfrm>
              <a:off x="8431348" y="1550405"/>
              <a:ext cx="1080000" cy="1080000"/>
            </a:xfrm>
            <a:prstGeom prst="rect">
              <a:avLst/>
            </a:prstGeom>
            <a:noFill/>
            <a:ln>
              <a:noFill/>
            </a:ln>
          </p:spPr>
        </p:pic>
        <p:sp>
          <p:nvSpPr>
            <p:cNvPr id="48" name="Прямоугольник 47"/>
            <p:cNvSpPr>
              <a:spLocks/>
            </p:cNvSpPr>
            <p:nvPr/>
          </p:nvSpPr>
          <p:spPr>
            <a:xfrm>
              <a:off x="8448019" y="469227"/>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Network&amp; Exposure</a:t>
              </a:r>
              <a:endParaRPr lang="ru-RU" sz="1200" dirty="0">
                <a:solidFill>
                  <a:schemeClr val="bg1"/>
                </a:solidFill>
                <a:latin typeface="Franklin Gothic Medium Cond" panose="020B0606030402020204" pitchFamily="34" charset="0"/>
              </a:endParaRPr>
            </a:p>
          </p:txBody>
        </p:sp>
        <p:sp>
          <p:nvSpPr>
            <p:cNvPr id="49" name="Прямоугольник 48"/>
            <p:cNvSpPr>
              <a:spLocks/>
            </p:cNvSpPr>
            <p:nvPr/>
          </p:nvSpPr>
          <p:spPr>
            <a:xfrm>
              <a:off x="8400361" y="2649817"/>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Feedback that Works</a:t>
              </a:r>
              <a:endParaRPr lang="ru-RU" sz="1200" dirty="0">
                <a:solidFill>
                  <a:schemeClr val="bg1"/>
                </a:solidFill>
                <a:latin typeface="Franklin Gothic Medium Cond" panose="020B0606030402020204" pitchFamily="34" charset="0"/>
              </a:endParaRPr>
            </a:p>
          </p:txBody>
        </p:sp>
        <p:sp>
          <p:nvSpPr>
            <p:cNvPr id="50" name="Прямоугольник 49"/>
            <p:cNvSpPr>
              <a:spLocks/>
            </p:cNvSpPr>
            <p:nvPr/>
          </p:nvSpPr>
          <p:spPr>
            <a:xfrm>
              <a:off x="9491496" y="2657437"/>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Personality Types</a:t>
              </a:r>
              <a:endParaRPr lang="ru-RU" sz="1200" dirty="0">
                <a:solidFill>
                  <a:schemeClr val="bg1"/>
                </a:solidFill>
                <a:latin typeface="Franklin Gothic Medium Cond" panose="020B0606030402020204" pitchFamily="34" charset="0"/>
              </a:endParaRPr>
            </a:p>
          </p:txBody>
        </p:sp>
        <p:sp>
          <p:nvSpPr>
            <p:cNvPr id="51" name="Прямоугольник 50"/>
            <p:cNvSpPr>
              <a:spLocks/>
            </p:cNvSpPr>
            <p:nvPr/>
          </p:nvSpPr>
          <p:spPr>
            <a:xfrm>
              <a:off x="10582625" y="2653627"/>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Building Trust</a:t>
              </a:r>
              <a:endParaRPr lang="ru-RU" sz="1200" dirty="0">
                <a:solidFill>
                  <a:schemeClr val="bg1"/>
                </a:solidFill>
                <a:latin typeface="Franklin Gothic Medium Cond" panose="020B0606030402020204" pitchFamily="34" charset="0"/>
              </a:endParaRPr>
            </a:p>
          </p:txBody>
        </p:sp>
        <p:sp>
          <p:nvSpPr>
            <p:cNvPr id="52" name="Прямоугольник 51"/>
            <p:cNvSpPr>
              <a:spLocks noChangeAspect="1"/>
            </p:cNvSpPr>
            <p:nvPr/>
          </p:nvSpPr>
          <p:spPr>
            <a:xfrm>
              <a:off x="9511506" y="484467"/>
              <a:ext cx="2160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63300"/>
                  </a:solidFill>
                </a:rPr>
                <a:t>Collaborative </a:t>
              </a:r>
              <a:r>
                <a:rPr lang="en-US" b="1" dirty="0">
                  <a:solidFill>
                    <a:srgbClr val="663300"/>
                  </a:solidFill>
                </a:rPr>
                <a:t>Relations</a:t>
              </a:r>
              <a:endParaRPr lang="ru-RU" sz="1600" b="1" dirty="0">
                <a:solidFill>
                  <a:srgbClr val="663300"/>
                </a:solidFill>
              </a:endParaRPr>
            </a:p>
          </p:txBody>
        </p:sp>
        <p:sp>
          <p:nvSpPr>
            <p:cNvPr id="53" name="Прямоугольник 52"/>
            <p:cNvSpPr>
              <a:spLocks/>
            </p:cNvSpPr>
            <p:nvPr/>
          </p:nvSpPr>
          <p:spPr>
            <a:xfrm>
              <a:off x="8436219" y="1560263"/>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Conflict </a:t>
              </a:r>
              <a:r>
                <a:rPr lang="en-US" sz="1200" dirty="0" err="1">
                  <a:solidFill>
                    <a:schemeClr val="bg1"/>
                  </a:solidFill>
                  <a:latin typeface="Franklin Gothic Medium Cond" panose="020B0606030402020204" pitchFamily="34" charset="0"/>
                </a:rPr>
                <a:t>Mngment</a:t>
              </a:r>
              <a:endParaRPr lang="ru-RU" sz="1200" dirty="0">
                <a:solidFill>
                  <a:schemeClr val="bg1"/>
                </a:solidFill>
                <a:latin typeface="Franklin Gothic Medium Cond" panose="020B0606030402020204" pitchFamily="34" charset="0"/>
              </a:endParaRPr>
            </a:p>
          </p:txBody>
        </p:sp>
      </p:grpSp>
      <p:grpSp>
        <p:nvGrpSpPr>
          <p:cNvPr id="54" name="Группа 53"/>
          <p:cNvGrpSpPr/>
          <p:nvPr/>
        </p:nvGrpSpPr>
        <p:grpSpPr>
          <a:xfrm>
            <a:off x="8890632" y="4293557"/>
            <a:ext cx="2594431" cy="1750893"/>
            <a:chOff x="8366657" y="4225258"/>
            <a:chExt cx="3243039" cy="2188616"/>
          </a:xfrm>
        </p:grpSpPr>
        <p:pic>
          <p:nvPicPr>
            <p:cNvPr id="55" name="Рисунок 54"/>
            <p:cNvPicPr>
              <a:picLocks/>
            </p:cNvPicPr>
            <p:nvPr/>
          </p:nvPicPr>
          <p:blipFill>
            <a:blip r:embed="rId4" cstate="email">
              <a:extLst>
                <a:ext uri="{28A0092B-C50C-407E-A947-70E740481C1C}">
                  <a14:useLocalDpi xmlns:a14="http://schemas.microsoft.com/office/drawing/2010/main"/>
                </a:ext>
              </a:extLst>
            </a:blip>
            <a:stretch>
              <a:fillRect/>
            </a:stretch>
          </p:blipFill>
          <p:spPr>
            <a:xfrm>
              <a:off x="8366657" y="4242915"/>
              <a:ext cx="1080000" cy="1080000"/>
            </a:xfrm>
            <a:prstGeom prst="rect">
              <a:avLst/>
            </a:prstGeom>
            <a:noFill/>
            <a:ln>
              <a:noFill/>
            </a:ln>
          </p:spPr>
        </p:pic>
        <p:pic>
          <p:nvPicPr>
            <p:cNvPr id="56" name="Рисунок 55"/>
            <p:cNvPicPr>
              <a:picLocks/>
            </p:cNvPicPr>
            <p:nvPr/>
          </p:nvPicPr>
          <p:blipFill>
            <a:blip r:embed="rId4" cstate="email">
              <a:extLst>
                <a:ext uri="{28A0092B-C50C-407E-A947-70E740481C1C}">
                  <a14:useLocalDpi xmlns:a14="http://schemas.microsoft.com/office/drawing/2010/main"/>
                </a:ext>
              </a:extLst>
            </a:blip>
            <a:stretch>
              <a:fillRect/>
            </a:stretch>
          </p:blipFill>
          <p:spPr>
            <a:xfrm>
              <a:off x="9442603" y="4242915"/>
              <a:ext cx="1080000" cy="1080000"/>
            </a:xfrm>
            <a:prstGeom prst="rect">
              <a:avLst/>
            </a:prstGeom>
            <a:noFill/>
            <a:ln>
              <a:noFill/>
            </a:ln>
          </p:spPr>
        </p:pic>
        <p:pic>
          <p:nvPicPr>
            <p:cNvPr id="57" name="Рисунок 56"/>
            <p:cNvPicPr>
              <a:picLocks/>
            </p:cNvPicPr>
            <p:nvPr/>
          </p:nvPicPr>
          <p:blipFill>
            <a:blip r:embed="rId4" cstate="email">
              <a:extLst>
                <a:ext uri="{28A0092B-C50C-407E-A947-70E740481C1C}">
                  <a14:useLocalDpi xmlns:a14="http://schemas.microsoft.com/office/drawing/2010/main"/>
                </a:ext>
              </a:extLst>
            </a:blip>
            <a:stretch>
              <a:fillRect/>
            </a:stretch>
          </p:blipFill>
          <p:spPr>
            <a:xfrm>
              <a:off x="10526169" y="4242915"/>
              <a:ext cx="1080000" cy="1080000"/>
            </a:xfrm>
            <a:prstGeom prst="rect">
              <a:avLst/>
            </a:prstGeom>
            <a:noFill/>
            <a:ln>
              <a:noFill/>
            </a:ln>
          </p:spPr>
        </p:pic>
        <p:pic>
          <p:nvPicPr>
            <p:cNvPr id="58" name="Рисунок 57"/>
            <p:cNvPicPr>
              <a:picLocks/>
            </p:cNvPicPr>
            <p:nvPr/>
          </p:nvPicPr>
          <p:blipFill>
            <a:blip r:embed="rId4" cstate="email">
              <a:extLst>
                <a:ext uri="{28A0092B-C50C-407E-A947-70E740481C1C}">
                  <a14:useLocalDpi xmlns:a14="http://schemas.microsoft.com/office/drawing/2010/main"/>
                </a:ext>
              </a:extLst>
            </a:blip>
            <a:stretch>
              <a:fillRect/>
            </a:stretch>
          </p:blipFill>
          <p:spPr>
            <a:xfrm>
              <a:off x="10525816" y="5315229"/>
              <a:ext cx="1080000" cy="1080000"/>
            </a:xfrm>
            <a:prstGeom prst="rect">
              <a:avLst/>
            </a:prstGeom>
            <a:noFill/>
            <a:ln>
              <a:noFill/>
            </a:ln>
          </p:spPr>
        </p:pic>
        <p:pic>
          <p:nvPicPr>
            <p:cNvPr id="59" name="Рисунок 58"/>
            <p:cNvPicPr>
              <a:picLocks/>
            </p:cNvPicPr>
            <p:nvPr/>
          </p:nvPicPr>
          <p:blipFill>
            <a:blip r:embed="rId3">
              <a:extLst>
                <a:ext uri="{28A0092B-C50C-407E-A947-70E740481C1C}">
                  <a14:useLocalDpi xmlns:a14="http://schemas.microsoft.com/office/drawing/2010/main"/>
                </a:ext>
              </a:extLst>
            </a:blip>
            <a:stretch>
              <a:fillRect/>
            </a:stretch>
          </p:blipFill>
          <p:spPr>
            <a:xfrm>
              <a:off x="8368082" y="5333874"/>
              <a:ext cx="2160000" cy="1080000"/>
            </a:xfrm>
            <a:prstGeom prst="rect">
              <a:avLst/>
            </a:prstGeom>
            <a:noFill/>
            <a:ln>
              <a:noFill/>
            </a:ln>
          </p:spPr>
        </p:pic>
        <p:sp>
          <p:nvSpPr>
            <p:cNvPr id="60" name="Прямоугольник 59"/>
            <p:cNvSpPr>
              <a:spLocks/>
            </p:cNvSpPr>
            <p:nvPr/>
          </p:nvSpPr>
          <p:spPr>
            <a:xfrm>
              <a:off x="8377547" y="4229068"/>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Story</a:t>
              </a:r>
            </a:p>
            <a:p>
              <a:pPr algn="ctr"/>
              <a:r>
                <a:rPr lang="en-US" sz="1200" dirty="0">
                  <a:solidFill>
                    <a:schemeClr val="bg1"/>
                  </a:solidFill>
                  <a:latin typeface="Franklin Gothic Medium Cond" panose="020B0606030402020204" pitchFamily="34" charset="0"/>
                </a:rPr>
                <a:t>telling</a:t>
              </a:r>
              <a:endParaRPr lang="ru-RU" sz="1200" dirty="0">
                <a:solidFill>
                  <a:schemeClr val="bg1"/>
                </a:solidFill>
                <a:latin typeface="Franklin Gothic Medium Cond" panose="020B0606030402020204" pitchFamily="34" charset="0"/>
              </a:endParaRPr>
            </a:p>
          </p:txBody>
        </p:sp>
        <p:sp>
          <p:nvSpPr>
            <p:cNvPr id="61" name="Прямоугольник 60"/>
            <p:cNvSpPr>
              <a:spLocks/>
            </p:cNvSpPr>
            <p:nvPr/>
          </p:nvSpPr>
          <p:spPr>
            <a:xfrm>
              <a:off x="9451219" y="4225258"/>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Franklin Gothic Medium Cond" panose="020B0606030402020204" pitchFamily="34" charset="0"/>
                </a:rPr>
                <a:t>Presentation</a:t>
              </a:r>
              <a:r>
                <a:rPr lang="en-US" sz="1200" dirty="0">
                  <a:solidFill>
                    <a:schemeClr val="bg1"/>
                  </a:solidFill>
                  <a:latin typeface="Franklin Gothic Medium Cond" panose="020B0606030402020204" pitchFamily="34" charset="0"/>
                </a:rPr>
                <a:t> Skills I</a:t>
              </a:r>
              <a:endParaRPr lang="ru-RU" sz="1200" dirty="0">
                <a:solidFill>
                  <a:schemeClr val="bg1"/>
                </a:solidFill>
                <a:latin typeface="Franklin Gothic Medium Cond" panose="020B0606030402020204" pitchFamily="34" charset="0"/>
              </a:endParaRPr>
            </a:p>
          </p:txBody>
        </p:sp>
        <p:sp>
          <p:nvSpPr>
            <p:cNvPr id="62" name="Прямоугольник 61"/>
            <p:cNvSpPr>
              <a:spLocks/>
            </p:cNvSpPr>
            <p:nvPr/>
          </p:nvSpPr>
          <p:spPr>
            <a:xfrm>
              <a:off x="10559181" y="4232878"/>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Franklin Gothic Medium Cond" panose="020B0606030402020204" pitchFamily="34" charset="0"/>
                </a:rPr>
                <a:t>Presentation</a:t>
              </a:r>
              <a:r>
                <a:rPr lang="en-US" sz="1200" dirty="0">
                  <a:solidFill>
                    <a:schemeClr val="bg1"/>
                  </a:solidFill>
                  <a:latin typeface="Franklin Gothic Medium Cond" panose="020B0606030402020204" pitchFamily="34" charset="0"/>
                </a:rPr>
                <a:t> Skills II</a:t>
              </a:r>
              <a:endParaRPr lang="ru-RU" sz="1200" dirty="0">
                <a:solidFill>
                  <a:schemeClr val="bg1"/>
                </a:solidFill>
                <a:latin typeface="Franklin Gothic Medium Cond" panose="020B0606030402020204" pitchFamily="34" charset="0"/>
              </a:endParaRPr>
            </a:p>
          </p:txBody>
        </p:sp>
        <p:sp>
          <p:nvSpPr>
            <p:cNvPr id="63" name="Прямоугольник 62"/>
            <p:cNvSpPr>
              <a:spLocks/>
            </p:cNvSpPr>
            <p:nvPr/>
          </p:nvSpPr>
          <p:spPr>
            <a:xfrm>
              <a:off x="10586436" y="5309905"/>
              <a:ext cx="102326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Written </a:t>
              </a:r>
              <a:r>
                <a:rPr lang="en-US" sz="1200" dirty="0" err="1">
                  <a:solidFill>
                    <a:schemeClr val="bg1"/>
                  </a:solidFill>
                  <a:latin typeface="Franklin Gothic Medium Cond" panose="020B0606030402020204" pitchFamily="34" charset="0"/>
                </a:rPr>
                <a:t>Communi</a:t>
              </a:r>
              <a:endParaRPr lang="en-US" sz="1200" dirty="0">
                <a:solidFill>
                  <a:schemeClr val="bg1"/>
                </a:solidFill>
                <a:latin typeface="Franklin Gothic Medium Cond" panose="020B0606030402020204" pitchFamily="34" charset="0"/>
              </a:endParaRPr>
            </a:p>
            <a:p>
              <a:pPr algn="ctr"/>
              <a:r>
                <a:rPr lang="en-US" sz="1200" dirty="0">
                  <a:solidFill>
                    <a:schemeClr val="bg1"/>
                  </a:solidFill>
                  <a:latin typeface="Franklin Gothic Medium Cond" panose="020B0606030402020204" pitchFamily="34" charset="0"/>
                </a:rPr>
                <a:t>cation</a:t>
              </a:r>
              <a:endParaRPr lang="ru-RU" sz="1200" dirty="0">
                <a:solidFill>
                  <a:schemeClr val="bg1"/>
                </a:solidFill>
                <a:latin typeface="Franklin Gothic Medium Cond" panose="020B0606030402020204" pitchFamily="34" charset="0"/>
              </a:endParaRPr>
            </a:p>
          </p:txBody>
        </p:sp>
        <p:sp>
          <p:nvSpPr>
            <p:cNvPr id="64" name="Прямоугольник 63"/>
            <p:cNvSpPr>
              <a:spLocks noChangeAspect="1"/>
            </p:cNvSpPr>
            <p:nvPr/>
          </p:nvSpPr>
          <p:spPr>
            <a:xfrm>
              <a:off x="8382120" y="5321328"/>
              <a:ext cx="216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63300"/>
                  </a:solidFill>
                </a:rPr>
                <a:t>Delivering </a:t>
              </a:r>
              <a:br>
                <a:rPr lang="en-US" sz="1600" b="1" dirty="0">
                  <a:solidFill>
                    <a:srgbClr val="663300"/>
                  </a:solidFill>
                </a:rPr>
              </a:br>
              <a:r>
                <a:rPr lang="en-US" sz="1600" b="1" dirty="0">
                  <a:solidFill>
                    <a:srgbClr val="663300"/>
                  </a:solidFill>
                </a:rPr>
                <a:t>Your Message</a:t>
              </a:r>
              <a:endParaRPr lang="ru-RU" sz="1600" b="1" dirty="0">
                <a:solidFill>
                  <a:srgbClr val="663300"/>
                </a:solidFill>
              </a:endParaRPr>
            </a:p>
          </p:txBody>
        </p:sp>
      </p:grpSp>
      <p:grpSp>
        <p:nvGrpSpPr>
          <p:cNvPr id="65" name="Группа 64"/>
          <p:cNvGrpSpPr/>
          <p:nvPr/>
        </p:nvGrpSpPr>
        <p:grpSpPr>
          <a:xfrm>
            <a:off x="6307121" y="4289792"/>
            <a:ext cx="2627499" cy="1741282"/>
            <a:chOff x="3709430" y="3785128"/>
            <a:chExt cx="2627499" cy="1741282"/>
          </a:xfrm>
        </p:grpSpPr>
        <p:pic>
          <p:nvPicPr>
            <p:cNvPr id="66" name="Рисунок 65"/>
            <p:cNvPicPr>
              <a:picLocks/>
            </p:cNvPicPr>
            <p:nvPr/>
          </p:nvPicPr>
          <p:blipFill>
            <a:blip r:embed="rId4" cstate="email">
              <a:extLst>
                <a:ext uri="{28A0092B-C50C-407E-A947-70E740481C1C}">
                  <a14:useLocalDpi xmlns:a14="http://schemas.microsoft.com/office/drawing/2010/main"/>
                </a:ext>
              </a:extLst>
            </a:blip>
            <a:stretch>
              <a:fillRect/>
            </a:stretch>
          </p:blipFill>
          <p:spPr>
            <a:xfrm>
              <a:off x="3715224" y="3785128"/>
              <a:ext cx="864000" cy="864000"/>
            </a:xfrm>
            <a:prstGeom prst="rect">
              <a:avLst/>
            </a:prstGeom>
            <a:noFill/>
            <a:ln>
              <a:noFill/>
            </a:ln>
          </p:spPr>
        </p:pic>
        <p:pic>
          <p:nvPicPr>
            <p:cNvPr id="67" name="Рисунок 66"/>
            <p:cNvPicPr>
              <a:picLocks/>
            </p:cNvPicPr>
            <p:nvPr/>
          </p:nvPicPr>
          <p:blipFill>
            <a:blip r:embed="rId4" cstate="email">
              <a:extLst>
                <a:ext uri="{28A0092B-C50C-407E-A947-70E740481C1C}">
                  <a14:useLocalDpi xmlns:a14="http://schemas.microsoft.com/office/drawing/2010/main"/>
                </a:ext>
              </a:extLst>
            </a:blip>
            <a:stretch>
              <a:fillRect/>
            </a:stretch>
          </p:blipFill>
          <p:spPr>
            <a:xfrm>
              <a:off x="4578013" y="3785128"/>
              <a:ext cx="864000" cy="864000"/>
            </a:xfrm>
            <a:prstGeom prst="rect">
              <a:avLst/>
            </a:prstGeom>
            <a:noFill/>
            <a:ln>
              <a:noFill/>
            </a:ln>
          </p:spPr>
        </p:pic>
        <p:pic>
          <p:nvPicPr>
            <p:cNvPr id="68" name="Рисунок 67"/>
            <p:cNvPicPr>
              <a:picLocks/>
            </p:cNvPicPr>
            <p:nvPr/>
          </p:nvPicPr>
          <p:blipFill>
            <a:blip r:embed="rId4" cstate="email">
              <a:extLst>
                <a:ext uri="{28A0092B-C50C-407E-A947-70E740481C1C}">
                  <a14:useLocalDpi xmlns:a14="http://schemas.microsoft.com/office/drawing/2010/main"/>
                </a:ext>
              </a:extLst>
            </a:blip>
            <a:stretch>
              <a:fillRect/>
            </a:stretch>
          </p:blipFill>
          <p:spPr>
            <a:xfrm>
              <a:off x="5440801" y="3785128"/>
              <a:ext cx="864000" cy="864000"/>
            </a:xfrm>
            <a:prstGeom prst="rect">
              <a:avLst/>
            </a:prstGeom>
            <a:noFill/>
            <a:ln>
              <a:noFill/>
            </a:ln>
          </p:spPr>
        </p:pic>
        <p:pic>
          <p:nvPicPr>
            <p:cNvPr id="69" name="Рисунок 68"/>
            <p:cNvPicPr>
              <a:picLocks/>
            </p:cNvPicPr>
            <p:nvPr/>
          </p:nvPicPr>
          <p:blipFill>
            <a:blip r:embed="rId4" cstate="email">
              <a:extLst>
                <a:ext uri="{28A0092B-C50C-407E-A947-70E740481C1C}">
                  <a14:useLocalDpi xmlns:a14="http://schemas.microsoft.com/office/drawing/2010/main"/>
                </a:ext>
              </a:extLst>
            </a:blip>
            <a:stretch>
              <a:fillRect/>
            </a:stretch>
          </p:blipFill>
          <p:spPr>
            <a:xfrm>
              <a:off x="5438097" y="4648438"/>
              <a:ext cx="864000" cy="864000"/>
            </a:xfrm>
            <a:prstGeom prst="rect">
              <a:avLst/>
            </a:prstGeom>
            <a:noFill/>
            <a:ln>
              <a:noFill/>
            </a:ln>
          </p:spPr>
        </p:pic>
        <p:pic>
          <p:nvPicPr>
            <p:cNvPr id="70" name="Рисунок 69"/>
            <p:cNvPicPr>
              <a:picLocks/>
            </p:cNvPicPr>
            <p:nvPr/>
          </p:nvPicPr>
          <p:blipFill>
            <a:blip r:embed="rId3">
              <a:extLst>
                <a:ext uri="{28A0092B-C50C-407E-A947-70E740481C1C}">
                  <a14:useLocalDpi xmlns:a14="http://schemas.microsoft.com/office/drawing/2010/main"/>
                </a:ext>
              </a:extLst>
            </a:blip>
            <a:stretch>
              <a:fillRect/>
            </a:stretch>
          </p:blipFill>
          <p:spPr>
            <a:xfrm>
              <a:off x="3713729" y="4657559"/>
              <a:ext cx="1728000" cy="857951"/>
            </a:xfrm>
            <a:prstGeom prst="rect">
              <a:avLst/>
            </a:prstGeom>
            <a:noFill/>
            <a:ln>
              <a:noFill/>
            </a:ln>
          </p:spPr>
        </p:pic>
        <p:sp>
          <p:nvSpPr>
            <p:cNvPr id="71" name="Прямоугольник 70"/>
            <p:cNvSpPr>
              <a:spLocks/>
            </p:cNvSpPr>
            <p:nvPr/>
          </p:nvSpPr>
          <p:spPr>
            <a:xfrm>
              <a:off x="3709430" y="3814077"/>
              <a:ext cx="835200" cy="83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Decision Making</a:t>
              </a:r>
              <a:endParaRPr lang="ru-RU" sz="1200" dirty="0">
                <a:solidFill>
                  <a:schemeClr val="bg1"/>
                </a:solidFill>
                <a:latin typeface="Franklin Gothic Medium Cond" panose="020B0606030402020204" pitchFamily="34" charset="0"/>
              </a:endParaRPr>
            </a:p>
          </p:txBody>
        </p:sp>
        <p:sp>
          <p:nvSpPr>
            <p:cNvPr id="72" name="Прямоугольник 71"/>
            <p:cNvSpPr>
              <a:spLocks/>
            </p:cNvSpPr>
            <p:nvPr/>
          </p:nvSpPr>
          <p:spPr>
            <a:xfrm>
              <a:off x="4569094" y="3810013"/>
              <a:ext cx="892379" cy="83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Negotiation Skills I</a:t>
              </a:r>
              <a:endParaRPr lang="ru-RU" sz="1200" dirty="0">
                <a:solidFill>
                  <a:schemeClr val="bg1"/>
                </a:solidFill>
                <a:latin typeface="Franklin Gothic Medium Cond" panose="020B0606030402020204" pitchFamily="34" charset="0"/>
              </a:endParaRPr>
            </a:p>
          </p:txBody>
        </p:sp>
        <p:sp>
          <p:nvSpPr>
            <p:cNvPr id="73" name="Прямоугольник 72"/>
            <p:cNvSpPr>
              <a:spLocks/>
            </p:cNvSpPr>
            <p:nvPr/>
          </p:nvSpPr>
          <p:spPr>
            <a:xfrm>
              <a:off x="5438192" y="3814077"/>
              <a:ext cx="892379" cy="83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Negotiation Skills II</a:t>
              </a:r>
              <a:endParaRPr lang="ru-RU" sz="1200" dirty="0">
                <a:solidFill>
                  <a:schemeClr val="bg1"/>
                </a:solidFill>
                <a:latin typeface="Franklin Gothic Medium Cond" panose="020B0606030402020204" pitchFamily="34" charset="0"/>
              </a:endParaRPr>
            </a:p>
          </p:txBody>
        </p:sp>
        <p:sp>
          <p:nvSpPr>
            <p:cNvPr id="74" name="Прямоугольник 73"/>
            <p:cNvSpPr>
              <a:spLocks noChangeAspect="1"/>
            </p:cNvSpPr>
            <p:nvPr/>
          </p:nvSpPr>
          <p:spPr>
            <a:xfrm>
              <a:off x="3713359" y="4677505"/>
              <a:ext cx="1728000" cy="83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63300"/>
                  </a:solidFill>
                </a:rPr>
                <a:t>Consistent Performance</a:t>
              </a:r>
              <a:endParaRPr lang="ru-RU" sz="1600" b="1" dirty="0">
                <a:solidFill>
                  <a:srgbClr val="663300"/>
                </a:solidFill>
              </a:endParaRPr>
            </a:p>
          </p:txBody>
        </p:sp>
        <p:sp>
          <p:nvSpPr>
            <p:cNvPr id="75" name="Прямоугольник 74"/>
            <p:cNvSpPr>
              <a:spLocks/>
            </p:cNvSpPr>
            <p:nvPr/>
          </p:nvSpPr>
          <p:spPr>
            <a:xfrm>
              <a:off x="5365569" y="4691210"/>
              <a:ext cx="971360" cy="83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Influencing Skills</a:t>
              </a:r>
              <a:endParaRPr lang="ru-RU" sz="1200" dirty="0">
                <a:solidFill>
                  <a:schemeClr val="bg1"/>
                </a:solidFill>
                <a:latin typeface="Franklin Gothic Medium Cond" panose="020B0606030402020204" pitchFamily="34" charset="0"/>
              </a:endParaRPr>
            </a:p>
          </p:txBody>
        </p:sp>
      </p:grpSp>
      <p:grpSp>
        <p:nvGrpSpPr>
          <p:cNvPr id="76" name="Группа 75"/>
          <p:cNvGrpSpPr/>
          <p:nvPr/>
        </p:nvGrpSpPr>
        <p:grpSpPr>
          <a:xfrm>
            <a:off x="4589549" y="2602569"/>
            <a:ext cx="1734986" cy="3469291"/>
            <a:chOff x="1250712" y="1844650"/>
            <a:chExt cx="2168732" cy="4336613"/>
          </a:xfrm>
        </p:grpSpPr>
        <p:pic>
          <p:nvPicPr>
            <p:cNvPr id="77" name="Рисунок 76"/>
            <p:cNvPicPr>
              <a:picLocks/>
            </p:cNvPicPr>
            <p:nvPr/>
          </p:nvPicPr>
          <p:blipFill>
            <a:blip r:embed="rId3">
              <a:extLst>
                <a:ext uri="{28A0092B-C50C-407E-A947-70E740481C1C}">
                  <a14:useLocalDpi xmlns:a14="http://schemas.microsoft.com/office/drawing/2010/main"/>
                </a:ext>
              </a:extLst>
            </a:blip>
            <a:stretch>
              <a:fillRect/>
            </a:stretch>
          </p:blipFill>
          <p:spPr>
            <a:xfrm>
              <a:off x="1250712" y="2941979"/>
              <a:ext cx="2160000" cy="2160000"/>
            </a:xfrm>
            <a:prstGeom prst="rect">
              <a:avLst/>
            </a:prstGeom>
            <a:noFill/>
            <a:ln>
              <a:noFill/>
            </a:ln>
          </p:spPr>
        </p:pic>
        <p:pic>
          <p:nvPicPr>
            <p:cNvPr id="78" name="Рисунок 77"/>
            <p:cNvPicPr>
              <a:picLocks/>
            </p:cNvPicPr>
            <p:nvPr/>
          </p:nvPicPr>
          <p:blipFill>
            <a:blip r:embed="rId4" cstate="email">
              <a:extLst>
                <a:ext uri="{28A0092B-C50C-407E-A947-70E740481C1C}">
                  <a14:useLocalDpi xmlns:a14="http://schemas.microsoft.com/office/drawing/2010/main"/>
                </a:ext>
              </a:extLst>
            </a:blip>
            <a:stretch>
              <a:fillRect/>
            </a:stretch>
          </p:blipFill>
          <p:spPr>
            <a:xfrm>
              <a:off x="1255878" y="5098405"/>
              <a:ext cx="1080000" cy="1080000"/>
            </a:xfrm>
            <a:prstGeom prst="rect">
              <a:avLst/>
            </a:prstGeom>
            <a:noFill/>
            <a:ln>
              <a:noFill/>
            </a:ln>
          </p:spPr>
        </p:pic>
        <p:pic>
          <p:nvPicPr>
            <p:cNvPr id="79" name="Рисунок 78"/>
            <p:cNvPicPr>
              <a:picLocks/>
            </p:cNvPicPr>
            <p:nvPr/>
          </p:nvPicPr>
          <p:blipFill>
            <a:blip r:embed="rId4" cstate="email">
              <a:extLst>
                <a:ext uri="{28A0092B-C50C-407E-A947-70E740481C1C}">
                  <a14:useLocalDpi xmlns:a14="http://schemas.microsoft.com/office/drawing/2010/main"/>
                </a:ext>
              </a:extLst>
            </a:blip>
            <a:stretch>
              <a:fillRect/>
            </a:stretch>
          </p:blipFill>
          <p:spPr>
            <a:xfrm>
              <a:off x="2339444" y="5088610"/>
              <a:ext cx="1080000" cy="1080000"/>
            </a:xfrm>
            <a:prstGeom prst="rect">
              <a:avLst/>
            </a:prstGeom>
            <a:noFill/>
            <a:ln>
              <a:noFill/>
            </a:ln>
          </p:spPr>
        </p:pic>
        <p:pic>
          <p:nvPicPr>
            <p:cNvPr id="80" name="Рисунок 79"/>
            <p:cNvPicPr>
              <a:picLocks/>
            </p:cNvPicPr>
            <p:nvPr/>
          </p:nvPicPr>
          <p:blipFill>
            <a:blip r:embed="rId5">
              <a:extLst>
                <a:ext uri="{28A0092B-C50C-407E-A947-70E740481C1C}">
                  <a14:useLocalDpi xmlns:a14="http://schemas.microsoft.com/office/drawing/2010/main"/>
                </a:ext>
              </a:extLst>
            </a:blip>
            <a:stretch>
              <a:fillRect/>
            </a:stretch>
          </p:blipFill>
          <p:spPr>
            <a:xfrm>
              <a:off x="1252484" y="1844650"/>
              <a:ext cx="2160154" cy="1080000"/>
            </a:xfrm>
            <a:prstGeom prst="rect">
              <a:avLst/>
            </a:prstGeom>
            <a:noFill/>
            <a:ln>
              <a:noFill/>
            </a:ln>
          </p:spPr>
        </p:pic>
        <p:sp>
          <p:nvSpPr>
            <p:cNvPr id="81" name="Прямоугольник 80"/>
            <p:cNvSpPr>
              <a:spLocks/>
            </p:cNvSpPr>
            <p:nvPr/>
          </p:nvSpPr>
          <p:spPr>
            <a:xfrm>
              <a:off x="1268474" y="1862996"/>
              <a:ext cx="2142391"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ranklin Gothic Medium Cond" panose="020B0606030402020204" pitchFamily="34" charset="0"/>
                </a:rPr>
                <a:t>Innovation Lab</a:t>
              </a:r>
              <a:endParaRPr lang="ru-RU" sz="1600" dirty="0">
                <a:solidFill>
                  <a:schemeClr val="bg1"/>
                </a:solidFill>
                <a:latin typeface="Franklin Gothic Medium Cond" panose="020B0606030402020204" pitchFamily="34" charset="0"/>
              </a:endParaRPr>
            </a:p>
          </p:txBody>
        </p:sp>
        <p:sp>
          <p:nvSpPr>
            <p:cNvPr id="82" name="Прямоугольник 81"/>
            <p:cNvSpPr>
              <a:spLocks noChangeAspect="1"/>
            </p:cNvSpPr>
            <p:nvPr/>
          </p:nvSpPr>
          <p:spPr>
            <a:xfrm>
              <a:off x="1255046" y="2950318"/>
              <a:ext cx="2160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63300"/>
                  </a:solidFill>
                </a:rPr>
                <a:t>Making New </a:t>
              </a:r>
            </a:p>
            <a:p>
              <a:pPr algn="ctr"/>
              <a:r>
                <a:rPr lang="en-US" sz="1600" b="1" dirty="0">
                  <a:solidFill>
                    <a:srgbClr val="663300"/>
                  </a:solidFill>
                </a:rPr>
                <a:t>and Different</a:t>
              </a:r>
              <a:endParaRPr lang="ru-RU" sz="1600" b="1" dirty="0">
                <a:solidFill>
                  <a:srgbClr val="663300"/>
                </a:solidFill>
              </a:endParaRPr>
            </a:p>
          </p:txBody>
        </p:sp>
        <p:sp>
          <p:nvSpPr>
            <p:cNvPr id="83" name="Прямоугольник 82"/>
            <p:cNvSpPr>
              <a:spLocks/>
            </p:cNvSpPr>
            <p:nvPr/>
          </p:nvSpPr>
          <p:spPr>
            <a:xfrm>
              <a:off x="1269657" y="5106783"/>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Trouble Shooting</a:t>
              </a:r>
            </a:p>
            <a:p>
              <a:pPr algn="ctr"/>
              <a:r>
                <a:rPr lang="en-US" sz="1200" dirty="0">
                  <a:solidFill>
                    <a:schemeClr val="bg1"/>
                  </a:solidFill>
                  <a:latin typeface="Franklin Gothic Medium Cond" panose="020B0606030402020204" pitchFamily="34" charset="0"/>
                </a:rPr>
                <a:t>II</a:t>
              </a:r>
              <a:endParaRPr lang="ru-RU" sz="1200" dirty="0">
                <a:solidFill>
                  <a:schemeClr val="bg1"/>
                </a:solidFill>
                <a:latin typeface="Franklin Gothic Medium Cond" panose="020B0606030402020204" pitchFamily="34" charset="0"/>
              </a:endParaRPr>
            </a:p>
          </p:txBody>
        </p:sp>
        <p:sp>
          <p:nvSpPr>
            <p:cNvPr id="84" name="Прямоугольник 83"/>
            <p:cNvSpPr>
              <a:spLocks/>
            </p:cNvSpPr>
            <p:nvPr/>
          </p:nvSpPr>
          <p:spPr>
            <a:xfrm>
              <a:off x="2300923" y="5137263"/>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Trouble Shooting</a:t>
              </a:r>
            </a:p>
            <a:p>
              <a:pPr algn="ctr"/>
              <a:r>
                <a:rPr lang="en-US" sz="1200" dirty="0">
                  <a:solidFill>
                    <a:schemeClr val="bg1"/>
                  </a:solidFill>
                  <a:latin typeface="Franklin Gothic Medium Cond" panose="020B0606030402020204" pitchFamily="34" charset="0"/>
                </a:rPr>
                <a:t>I</a:t>
              </a:r>
              <a:endParaRPr lang="ru-RU" sz="1200" dirty="0">
                <a:solidFill>
                  <a:schemeClr val="bg1"/>
                </a:solidFill>
                <a:latin typeface="Franklin Gothic Medium Cond" panose="020B0606030402020204" pitchFamily="34" charset="0"/>
              </a:endParaRPr>
            </a:p>
          </p:txBody>
        </p:sp>
      </p:grpSp>
      <p:grpSp>
        <p:nvGrpSpPr>
          <p:cNvPr id="85" name="Группа 84"/>
          <p:cNvGrpSpPr/>
          <p:nvPr/>
        </p:nvGrpSpPr>
        <p:grpSpPr>
          <a:xfrm>
            <a:off x="6292794" y="1723251"/>
            <a:ext cx="2610596" cy="2576897"/>
            <a:chOff x="4077734" y="784138"/>
            <a:chExt cx="3263245" cy="3221121"/>
          </a:xfrm>
        </p:grpSpPr>
        <p:pic>
          <p:nvPicPr>
            <p:cNvPr id="86" name="Рисунок 85"/>
            <p:cNvPicPr>
              <a:picLocks/>
            </p:cNvPicPr>
            <p:nvPr/>
          </p:nvPicPr>
          <p:blipFill>
            <a:blip r:embed="rId3">
              <a:extLst>
                <a:ext uri="{28A0092B-C50C-407E-A947-70E740481C1C}">
                  <a14:useLocalDpi xmlns:a14="http://schemas.microsoft.com/office/drawing/2010/main"/>
                </a:ext>
              </a:extLst>
            </a:blip>
            <a:stretch>
              <a:fillRect/>
            </a:stretch>
          </p:blipFill>
          <p:spPr>
            <a:xfrm>
              <a:off x="5159182" y="1845259"/>
              <a:ext cx="2160000" cy="2160000"/>
            </a:xfrm>
            <a:prstGeom prst="rect">
              <a:avLst/>
            </a:prstGeom>
            <a:noFill/>
            <a:ln>
              <a:noFill/>
            </a:ln>
          </p:spPr>
        </p:pic>
        <p:pic>
          <p:nvPicPr>
            <p:cNvPr id="87" name="Рисунок 86"/>
            <p:cNvPicPr>
              <a:picLocks/>
            </p:cNvPicPr>
            <p:nvPr/>
          </p:nvPicPr>
          <p:blipFill>
            <a:blip r:embed="rId4" cstate="email">
              <a:extLst>
                <a:ext uri="{28A0092B-C50C-407E-A947-70E740481C1C}">
                  <a14:useLocalDpi xmlns:a14="http://schemas.microsoft.com/office/drawing/2010/main"/>
                </a:ext>
              </a:extLst>
            </a:blip>
            <a:stretch>
              <a:fillRect/>
            </a:stretch>
          </p:blipFill>
          <p:spPr>
            <a:xfrm>
              <a:off x="5166362" y="791197"/>
              <a:ext cx="1080000" cy="1080000"/>
            </a:xfrm>
            <a:prstGeom prst="rect">
              <a:avLst/>
            </a:prstGeom>
            <a:noFill/>
            <a:ln>
              <a:noFill/>
            </a:ln>
          </p:spPr>
        </p:pic>
        <p:pic>
          <p:nvPicPr>
            <p:cNvPr id="88" name="Рисунок 87"/>
            <p:cNvPicPr>
              <a:picLocks/>
            </p:cNvPicPr>
            <p:nvPr/>
          </p:nvPicPr>
          <p:blipFill>
            <a:blip r:embed="rId4" cstate="email">
              <a:extLst>
                <a:ext uri="{28A0092B-C50C-407E-A947-70E740481C1C}">
                  <a14:useLocalDpi xmlns:a14="http://schemas.microsoft.com/office/drawing/2010/main"/>
                </a:ext>
              </a:extLst>
            </a:blip>
            <a:stretch>
              <a:fillRect/>
            </a:stretch>
          </p:blipFill>
          <p:spPr>
            <a:xfrm>
              <a:off x="6246880" y="791197"/>
              <a:ext cx="1080000" cy="1080000"/>
            </a:xfrm>
            <a:prstGeom prst="rect">
              <a:avLst/>
            </a:prstGeom>
            <a:noFill/>
            <a:ln>
              <a:noFill/>
            </a:ln>
          </p:spPr>
        </p:pic>
        <p:pic>
          <p:nvPicPr>
            <p:cNvPr id="89" name="Рисунок 88"/>
            <p:cNvPicPr>
              <a:picLocks/>
            </p:cNvPicPr>
            <p:nvPr/>
          </p:nvPicPr>
          <p:blipFill>
            <a:blip r:embed="rId4" cstate="email">
              <a:extLst>
                <a:ext uri="{28A0092B-C50C-407E-A947-70E740481C1C}">
                  <a14:useLocalDpi xmlns:a14="http://schemas.microsoft.com/office/drawing/2010/main"/>
                </a:ext>
              </a:extLst>
            </a:blip>
            <a:stretch>
              <a:fillRect/>
            </a:stretch>
          </p:blipFill>
          <p:spPr>
            <a:xfrm>
              <a:off x="4083262" y="2917167"/>
              <a:ext cx="1080000" cy="1080000"/>
            </a:xfrm>
            <a:prstGeom prst="rect">
              <a:avLst/>
            </a:prstGeom>
            <a:noFill/>
            <a:ln>
              <a:noFill/>
            </a:ln>
          </p:spPr>
        </p:pic>
        <p:pic>
          <p:nvPicPr>
            <p:cNvPr id="90" name="Рисунок 89"/>
            <p:cNvPicPr>
              <a:picLocks/>
            </p:cNvPicPr>
            <p:nvPr/>
          </p:nvPicPr>
          <p:blipFill>
            <a:blip r:embed="rId4" cstate="email">
              <a:extLst>
                <a:ext uri="{28A0092B-C50C-407E-A947-70E740481C1C}">
                  <a14:useLocalDpi xmlns:a14="http://schemas.microsoft.com/office/drawing/2010/main"/>
                </a:ext>
              </a:extLst>
            </a:blip>
            <a:stretch>
              <a:fillRect/>
            </a:stretch>
          </p:blipFill>
          <p:spPr>
            <a:xfrm>
              <a:off x="4077734" y="1840417"/>
              <a:ext cx="1080000" cy="1080000"/>
            </a:xfrm>
            <a:prstGeom prst="rect">
              <a:avLst/>
            </a:prstGeom>
            <a:noFill/>
            <a:ln>
              <a:noFill/>
            </a:ln>
          </p:spPr>
        </p:pic>
        <p:sp>
          <p:nvSpPr>
            <p:cNvPr id="91" name="Прямоугольник 90"/>
            <p:cNvSpPr>
              <a:spLocks noChangeAspect="1"/>
            </p:cNvSpPr>
            <p:nvPr/>
          </p:nvSpPr>
          <p:spPr>
            <a:xfrm>
              <a:off x="5180979" y="1821163"/>
              <a:ext cx="2160000" cy="21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63300"/>
                  </a:solidFill>
                </a:rPr>
                <a:t>Leading </a:t>
              </a:r>
              <a:br>
                <a:rPr lang="en-US" b="1" dirty="0">
                  <a:solidFill>
                    <a:srgbClr val="663300"/>
                  </a:solidFill>
                </a:rPr>
              </a:br>
              <a:r>
                <a:rPr lang="en-US" b="1" dirty="0">
                  <a:solidFill>
                    <a:srgbClr val="663300"/>
                  </a:solidFill>
                </a:rPr>
                <a:t>Others</a:t>
              </a:r>
              <a:endParaRPr lang="ru-RU" b="1" dirty="0">
                <a:solidFill>
                  <a:srgbClr val="663300"/>
                </a:solidFill>
              </a:endParaRPr>
            </a:p>
          </p:txBody>
        </p:sp>
        <p:sp>
          <p:nvSpPr>
            <p:cNvPr id="92" name="Прямоугольник 91"/>
            <p:cNvSpPr>
              <a:spLocks/>
            </p:cNvSpPr>
            <p:nvPr/>
          </p:nvSpPr>
          <p:spPr>
            <a:xfrm>
              <a:off x="4084875" y="1853852"/>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Conflict Mediation</a:t>
              </a:r>
              <a:endParaRPr lang="ru-RU" sz="1200" dirty="0">
                <a:solidFill>
                  <a:schemeClr val="bg1"/>
                </a:solidFill>
                <a:latin typeface="Franklin Gothic Medium Cond" panose="020B0606030402020204" pitchFamily="34" charset="0"/>
              </a:endParaRPr>
            </a:p>
          </p:txBody>
        </p:sp>
        <p:sp>
          <p:nvSpPr>
            <p:cNvPr id="93" name="Прямоугольник 92"/>
            <p:cNvSpPr>
              <a:spLocks/>
            </p:cNvSpPr>
            <p:nvPr/>
          </p:nvSpPr>
          <p:spPr>
            <a:xfrm>
              <a:off x="5190435" y="784138"/>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Goal Setting</a:t>
              </a:r>
              <a:endParaRPr lang="ru-RU" sz="1200" dirty="0">
                <a:solidFill>
                  <a:schemeClr val="bg1"/>
                </a:solidFill>
                <a:latin typeface="Franklin Gothic Medium Cond" panose="020B0606030402020204" pitchFamily="34" charset="0"/>
              </a:endParaRPr>
            </a:p>
          </p:txBody>
        </p:sp>
        <p:sp>
          <p:nvSpPr>
            <p:cNvPr id="94" name="Прямоугольник 93"/>
            <p:cNvSpPr>
              <a:spLocks/>
            </p:cNvSpPr>
            <p:nvPr/>
          </p:nvSpPr>
          <p:spPr>
            <a:xfrm>
              <a:off x="6280871" y="784138"/>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1-to-1 Coaching</a:t>
              </a:r>
              <a:endParaRPr lang="ru-RU" sz="1200" dirty="0">
                <a:solidFill>
                  <a:schemeClr val="bg1"/>
                </a:solidFill>
                <a:latin typeface="Franklin Gothic Medium Cond" panose="020B0606030402020204" pitchFamily="34" charset="0"/>
              </a:endParaRPr>
            </a:p>
          </p:txBody>
        </p:sp>
        <p:sp>
          <p:nvSpPr>
            <p:cNvPr id="95" name="Прямоугольник 94"/>
            <p:cNvSpPr>
              <a:spLocks/>
            </p:cNvSpPr>
            <p:nvPr/>
          </p:nvSpPr>
          <p:spPr>
            <a:xfrm>
              <a:off x="4100044" y="2902566"/>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Change </a:t>
              </a:r>
              <a:r>
                <a:rPr lang="en-US" sz="1200" dirty="0" err="1">
                  <a:solidFill>
                    <a:schemeClr val="bg1"/>
                  </a:solidFill>
                  <a:latin typeface="Franklin Gothic Medium Cond" panose="020B0606030402020204" pitchFamily="34" charset="0"/>
                </a:rPr>
                <a:t>Mngment</a:t>
              </a:r>
              <a:endParaRPr lang="ru-RU" sz="1200" dirty="0">
                <a:solidFill>
                  <a:schemeClr val="bg1"/>
                </a:solidFill>
                <a:latin typeface="Franklin Gothic Medium Cond" panose="020B0606030402020204" pitchFamily="34" charset="0"/>
              </a:endParaRPr>
            </a:p>
          </p:txBody>
        </p:sp>
        <p:pic>
          <p:nvPicPr>
            <p:cNvPr id="96" name="Рисунок 95"/>
            <p:cNvPicPr>
              <a:picLocks/>
            </p:cNvPicPr>
            <p:nvPr/>
          </p:nvPicPr>
          <p:blipFill>
            <a:blip r:embed="rId4" cstate="email">
              <a:extLst>
                <a:ext uri="{28A0092B-C50C-407E-A947-70E740481C1C}">
                  <a14:useLocalDpi xmlns:a14="http://schemas.microsoft.com/office/drawing/2010/main"/>
                </a:ext>
              </a:extLst>
            </a:blip>
            <a:stretch>
              <a:fillRect/>
            </a:stretch>
          </p:blipFill>
          <p:spPr>
            <a:xfrm>
              <a:off x="4083592" y="791197"/>
              <a:ext cx="1080000" cy="1080000"/>
            </a:xfrm>
            <a:prstGeom prst="rect">
              <a:avLst/>
            </a:prstGeom>
            <a:noFill/>
            <a:ln>
              <a:noFill/>
            </a:ln>
          </p:spPr>
        </p:pic>
        <p:sp>
          <p:nvSpPr>
            <p:cNvPr id="97" name="Прямоугольник 96"/>
            <p:cNvSpPr>
              <a:spLocks/>
            </p:cNvSpPr>
            <p:nvPr/>
          </p:nvSpPr>
          <p:spPr>
            <a:xfrm>
              <a:off x="4099877" y="798536"/>
              <a:ext cx="1044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Franklin Gothic Medium Cond" panose="020B0606030402020204" pitchFamily="34" charset="0"/>
                </a:rPr>
                <a:t>Situational</a:t>
              </a:r>
            </a:p>
            <a:p>
              <a:pPr algn="ctr"/>
              <a:r>
                <a:rPr lang="en-US" sz="1200" dirty="0">
                  <a:solidFill>
                    <a:schemeClr val="bg1"/>
                  </a:solidFill>
                  <a:latin typeface="Franklin Gothic Medium Cond" panose="020B0606030402020204" pitchFamily="34" charset="0"/>
                </a:rPr>
                <a:t>Leadership</a:t>
              </a:r>
              <a:endParaRPr lang="ru-RU" sz="1200" dirty="0">
                <a:solidFill>
                  <a:schemeClr val="bg1"/>
                </a:solidFill>
                <a:latin typeface="Franklin Gothic Medium Cond" panose="020B0606030402020204" pitchFamily="34" charset="0"/>
              </a:endParaRPr>
            </a:p>
          </p:txBody>
        </p:sp>
      </p:grpSp>
      <p:grpSp>
        <p:nvGrpSpPr>
          <p:cNvPr id="98" name="Группа 97"/>
          <p:cNvGrpSpPr/>
          <p:nvPr/>
        </p:nvGrpSpPr>
        <p:grpSpPr>
          <a:xfrm>
            <a:off x="4583286" y="1734769"/>
            <a:ext cx="1728000" cy="864000"/>
            <a:chOff x="1760851" y="475697"/>
            <a:chExt cx="2160000" cy="1080000"/>
          </a:xfrm>
        </p:grpSpPr>
        <p:pic>
          <p:nvPicPr>
            <p:cNvPr id="99" name="Рисунок 98"/>
            <p:cNvPicPr>
              <a:picLocks/>
            </p:cNvPicPr>
            <p:nvPr/>
          </p:nvPicPr>
          <p:blipFill>
            <a:blip r:embed="rId5">
              <a:extLst>
                <a:ext uri="{28A0092B-C50C-407E-A947-70E740481C1C}">
                  <a14:useLocalDpi xmlns:a14="http://schemas.microsoft.com/office/drawing/2010/main"/>
                </a:ext>
              </a:extLst>
            </a:blip>
            <a:stretch>
              <a:fillRect/>
            </a:stretch>
          </p:blipFill>
          <p:spPr>
            <a:xfrm>
              <a:off x="1760851" y="475697"/>
              <a:ext cx="2160000" cy="1080000"/>
            </a:xfrm>
            <a:prstGeom prst="rect">
              <a:avLst/>
            </a:prstGeom>
            <a:noFill/>
            <a:ln>
              <a:noFill/>
            </a:ln>
          </p:spPr>
        </p:pic>
        <p:pic>
          <p:nvPicPr>
            <p:cNvPr id="100" name="Рисунок 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85489" y="730691"/>
              <a:ext cx="1530740" cy="411113"/>
            </a:xfrm>
            <a:prstGeom prst="rect">
              <a:avLst/>
            </a:prstGeom>
          </p:spPr>
        </p:pic>
      </p:grpSp>
      <p:pic>
        <p:nvPicPr>
          <p:cNvPr id="2" name="Рисунок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2305" y="1746337"/>
            <a:ext cx="6534028" cy="4265950"/>
          </a:xfrm>
          <a:prstGeom prst="rect">
            <a:avLst/>
          </a:prstGeom>
        </p:spPr>
      </p:pic>
      <p:sp>
        <p:nvSpPr>
          <p:cNvPr id="101" name="Прямоугольник 100">
            <a:extLst>
              <a:ext uri="{FF2B5EF4-FFF2-40B4-BE49-F238E27FC236}">
                <a16:creationId xmlns:a16="http://schemas.microsoft.com/office/drawing/2014/main" id="{A0B1D89D-857F-46A0-8B09-B643CD1FC110}"/>
              </a:ext>
            </a:extLst>
          </p:cNvPr>
          <p:cNvSpPr/>
          <p:nvPr/>
        </p:nvSpPr>
        <p:spPr>
          <a:xfrm>
            <a:off x="6332474" y="6049812"/>
            <a:ext cx="4076446" cy="261610"/>
          </a:xfrm>
          <a:prstGeom prst="rect">
            <a:avLst/>
          </a:prstGeom>
        </p:spPr>
        <p:txBody>
          <a:bodyPr wrap="square">
            <a:spAutoFit/>
          </a:bodyPr>
          <a:lstStyle/>
          <a:p>
            <a:pPr algn="ctr"/>
            <a:r>
              <a:rPr lang="ru-RU" sz="1100" dirty="0">
                <a:latin typeface="+mj-lt"/>
              </a:rPr>
              <a:t>Больше информации на </a:t>
            </a:r>
            <a:r>
              <a:rPr lang="en-US" sz="1100" dirty="0">
                <a:latin typeface="+mj-lt"/>
                <a:hlinkClick r:id="rId8"/>
              </a:rPr>
              <a:t>www.bitesize.pro</a:t>
            </a:r>
            <a:endParaRPr lang="ru-RU" sz="1100" dirty="0">
              <a:latin typeface="+mj-lt"/>
            </a:endParaRPr>
          </a:p>
        </p:txBody>
      </p:sp>
      <p:sp>
        <p:nvSpPr>
          <p:cNvPr id="102" name="Прямоугольник 101">
            <a:extLst>
              <a:ext uri="{FF2B5EF4-FFF2-40B4-BE49-F238E27FC236}">
                <a16:creationId xmlns:a16="http://schemas.microsoft.com/office/drawing/2014/main" id="{8C86B6BA-B073-47FC-899B-2B6A57F4FE6D}"/>
              </a:ext>
            </a:extLst>
          </p:cNvPr>
          <p:cNvSpPr/>
          <p:nvPr/>
        </p:nvSpPr>
        <p:spPr>
          <a:xfrm>
            <a:off x="893921" y="1804468"/>
            <a:ext cx="3510536" cy="4193456"/>
          </a:xfrm>
          <a:prstGeom prst="rect">
            <a:avLst/>
          </a:prstGeom>
        </p:spPr>
        <p:txBody>
          <a:bodyPr wrap="square">
            <a:spAutoFit/>
          </a:bodyPr>
          <a:lstStyle/>
          <a:p>
            <a:r>
              <a:rPr lang="ru-RU" sz="3600" dirty="0">
                <a:solidFill>
                  <a:prstClr val="black"/>
                </a:solidFill>
                <a:latin typeface="Microsoft JhengHei Light" panose="020B0304030504040204" pitchFamily="34" charset="-120"/>
                <a:ea typeface="Microsoft JhengHei Light" panose="020B0304030504040204" pitchFamily="34" charset="-120"/>
              </a:rPr>
              <a:t>Попробуйте </a:t>
            </a:r>
            <a:r>
              <a:rPr lang="en-US" sz="4000" b="1" i="1" dirty="0">
                <a:solidFill>
                  <a:schemeClr val="accent2"/>
                </a:solidFill>
                <a:latin typeface="+mj-lt"/>
                <a:ea typeface="Microsoft JhengHei Light" panose="020B0304030504040204" pitchFamily="34" charset="-120"/>
              </a:rPr>
              <a:t>bitesize</a:t>
            </a:r>
            <a:r>
              <a:rPr lang="en-US" sz="3600" dirty="0">
                <a:solidFill>
                  <a:prstClr val="black"/>
                </a:solidFill>
                <a:latin typeface="Microsoft JhengHei Light" panose="020B0304030504040204" pitchFamily="34" charset="-120"/>
                <a:ea typeface="Microsoft JhengHei Light" panose="020B0304030504040204" pitchFamily="34" charset="-120"/>
              </a:rPr>
              <a:t> </a:t>
            </a:r>
            <a:r>
              <a:rPr lang="ru-RU" sz="3600" dirty="0">
                <a:solidFill>
                  <a:prstClr val="black"/>
                </a:solidFill>
                <a:latin typeface="Microsoft JhengHei Light" panose="020B0304030504040204" pitchFamily="34" charset="-120"/>
                <a:ea typeface="Microsoft JhengHei Light" panose="020B0304030504040204" pitchFamily="34" charset="-120"/>
              </a:rPr>
              <a:t>подход для вашей задачи!</a:t>
            </a:r>
          </a:p>
          <a:p>
            <a:endParaRPr lang="ru-RU" sz="2000" dirty="0">
              <a:solidFill>
                <a:prstClr val="black"/>
              </a:solidFill>
              <a:latin typeface="Microsoft JhengHei Light" panose="020B0304030504040204" pitchFamily="34" charset="-120"/>
              <a:ea typeface="Microsoft JhengHei Light" panose="020B0304030504040204" pitchFamily="34" charset="-120"/>
            </a:endParaRPr>
          </a:p>
          <a:p>
            <a:endParaRPr lang="ru-RU" sz="2800" dirty="0">
              <a:solidFill>
                <a:prstClr val="black"/>
              </a:solidFill>
              <a:latin typeface="Microsoft JhengHei Light" panose="020B0304030504040204" pitchFamily="34" charset="-120"/>
              <a:ea typeface="Microsoft JhengHei Light" panose="020B0304030504040204" pitchFamily="34" charset="-120"/>
            </a:endParaRPr>
          </a:p>
          <a:p>
            <a:r>
              <a:rPr lang="ru-RU" sz="2000" dirty="0">
                <a:solidFill>
                  <a:prstClr val="black"/>
                </a:solidFill>
                <a:latin typeface="Microsoft JhengHei Light" panose="020B0304030504040204" pitchFamily="34" charset="-120"/>
                <a:ea typeface="Microsoft JhengHei Light" panose="020B0304030504040204" pitchFamily="34" charset="-120"/>
              </a:rPr>
              <a:t>Константин </a:t>
            </a:r>
            <a:r>
              <a:rPr lang="ru-RU" sz="2000" dirty="0" err="1">
                <a:solidFill>
                  <a:prstClr val="black"/>
                </a:solidFill>
                <a:latin typeface="Microsoft JhengHei Light" panose="020B0304030504040204" pitchFamily="34" charset="-120"/>
                <a:ea typeface="Microsoft JhengHei Light" panose="020B0304030504040204" pitchFamily="34" charset="-120"/>
              </a:rPr>
              <a:t>Косилко</a:t>
            </a:r>
            <a:endParaRPr lang="ru-RU" sz="2000" dirty="0">
              <a:solidFill>
                <a:prstClr val="black"/>
              </a:solidFill>
              <a:latin typeface="Microsoft JhengHei Light" panose="020B0304030504040204" pitchFamily="34" charset="-120"/>
              <a:ea typeface="Microsoft JhengHei Light" panose="020B0304030504040204" pitchFamily="34" charset="-120"/>
            </a:endParaRPr>
          </a:p>
          <a:p>
            <a:endParaRPr lang="ru-RU" sz="1050" dirty="0">
              <a:solidFill>
                <a:prstClr val="black"/>
              </a:solidFill>
              <a:latin typeface="Microsoft JhengHei Light" panose="020B0304030504040204" pitchFamily="34" charset="-120"/>
              <a:ea typeface="Microsoft JhengHei Light" panose="020B0304030504040204" pitchFamily="34" charset="-120"/>
            </a:endParaRPr>
          </a:p>
          <a:p>
            <a:r>
              <a:rPr lang="ru-RU" sz="2000" dirty="0">
                <a:latin typeface="Microsoft JhengHei Light" panose="020B0304030504040204" pitchFamily="34" charset="-120"/>
                <a:ea typeface="Microsoft JhengHei Light" panose="020B0304030504040204" pitchFamily="34" charset="-120"/>
              </a:rPr>
              <a:t>+7.919.991.76.50 </a:t>
            </a:r>
          </a:p>
          <a:p>
            <a:r>
              <a:rPr lang="en-US" sz="2000" dirty="0">
                <a:latin typeface="Microsoft JhengHei Light" panose="020B0304030504040204" pitchFamily="34" charset="-120"/>
                <a:ea typeface="Microsoft JhengHei Light" panose="020B0304030504040204" pitchFamily="34" charset="-120"/>
                <a:hlinkClick r:id="rId9"/>
              </a:rPr>
              <a:t>bitesize@yandex.ru</a:t>
            </a:r>
            <a:r>
              <a:rPr lang="en-US" sz="2000" dirty="0">
                <a:latin typeface="Microsoft JhengHei Light" panose="020B0304030504040204" pitchFamily="34" charset="-120"/>
                <a:ea typeface="Microsoft JhengHei Light" panose="020B0304030504040204" pitchFamily="34" charset="-120"/>
              </a:rPr>
              <a:t> </a:t>
            </a:r>
            <a:endParaRPr lang="ru-RU" sz="2000" dirty="0">
              <a:latin typeface="Microsoft JhengHei Light" panose="020B0304030504040204" pitchFamily="34" charset="-120"/>
              <a:ea typeface="Microsoft JhengHei Light" panose="020B0304030504040204" pitchFamily="34" charset="-120"/>
            </a:endParaRPr>
          </a:p>
        </p:txBody>
      </p:sp>
      <p:sp>
        <p:nvSpPr>
          <p:cNvPr id="103" name="Прямоугольник 102">
            <a:extLst>
              <a:ext uri="{FF2B5EF4-FFF2-40B4-BE49-F238E27FC236}">
                <a16:creationId xmlns:a16="http://schemas.microsoft.com/office/drawing/2014/main" id="{2369073C-9636-48CD-BDBC-D7C0670701BC}"/>
              </a:ext>
            </a:extLst>
          </p:cNvPr>
          <p:cNvSpPr/>
          <p:nvPr/>
        </p:nvSpPr>
        <p:spPr>
          <a:xfrm>
            <a:off x="5782485" y="426685"/>
            <a:ext cx="4451731" cy="1200329"/>
          </a:xfrm>
          <a:prstGeom prst="rect">
            <a:avLst/>
          </a:prstGeom>
        </p:spPr>
        <p:txBody>
          <a:bodyPr wrap="none">
            <a:spAutoFit/>
          </a:bodyPr>
          <a:lstStyle/>
          <a:p>
            <a:r>
              <a:rPr lang="en-US" sz="6000" dirty="0">
                <a:solidFill>
                  <a:prstClr val="black"/>
                </a:solidFill>
                <a:latin typeface="Microsoft JhengHei Light" panose="020B0304030504040204" pitchFamily="34" charset="-120"/>
                <a:ea typeface="Microsoft JhengHei Light" panose="020B0304030504040204" pitchFamily="34" charset="-120"/>
              </a:rPr>
              <a:t>Have a </a:t>
            </a:r>
            <a:r>
              <a:rPr lang="en-US" sz="7200" b="1" i="1" dirty="0">
                <a:solidFill>
                  <a:srgbClr val="ED7D31"/>
                </a:solidFill>
                <a:latin typeface="+mj-lt"/>
              </a:rPr>
              <a:t>bite</a:t>
            </a:r>
            <a:r>
              <a:rPr lang="en-US" sz="6000" dirty="0">
                <a:solidFill>
                  <a:prstClr val="black"/>
                </a:solidFill>
                <a:latin typeface="Microsoft JhengHei Light" panose="020B0304030504040204" pitchFamily="34" charset="-120"/>
                <a:ea typeface="Microsoft JhengHei Light" panose="020B0304030504040204" pitchFamily="34" charset="-120"/>
              </a:rPr>
              <a:t>!</a:t>
            </a:r>
            <a:endParaRPr lang="ru-RU" sz="2000" dirty="0">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416100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AB8EE6A-0D54-4CE3-B4DA-7B4CE0F9C2A9}"/>
              </a:ext>
            </a:extLst>
          </p:cNvPr>
          <p:cNvPicPr>
            <a:picLocks noChangeAspect="1"/>
          </p:cNvPicPr>
          <p:nvPr/>
        </p:nvPicPr>
        <p:blipFill rotWithShape="1">
          <a:blip r:embed="rId2">
            <a:extLst>
              <a:ext uri="{28A0092B-C50C-407E-A947-70E740481C1C}">
                <a14:useLocalDpi xmlns:a14="http://schemas.microsoft.com/office/drawing/2010/main" val="0"/>
              </a:ext>
            </a:extLst>
          </a:blip>
          <a:srcRect r="2026"/>
          <a:stretch/>
        </p:blipFill>
        <p:spPr>
          <a:xfrm>
            <a:off x="4673769" y="2675430"/>
            <a:ext cx="3663697" cy="3394024"/>
          </a:xfrm>
          <a:prstGeom prst="rect">
            <a:avLst/>
          </a:prstGeom>
        </p:spPr>
      </p:pic>
      <p:sp>
        <p:nvSpPr>
          <p:cNvPr id="8" name="Облачко с текстом: прямоугольное со скругленными углами 7">
            <a:extLst>
              <a:ext uri="{FF2B5EF4-FFF2-40B4-BE49-F238E27FC236}">
                <a16:creationId xmlns:a16="http://schemas.microsoft.com/office/drawing/2014/main" id="{CD99C24E-8933-4BDA-8BD5-569BE2D2106F}"/>
              </a:ext>
            </a:extLst>
          </p:cNvPr>
          <p:cNvSpPr/>
          <p:nvPr/>
        </p:nvSpPr>
        <p:spPr>
          <a:xfrm>
            <a:off x="7436952" y="5378534"/>
            <a:ext cx="4264901" cy="1254680"/>
          </a:xfrm>
          <a:prstGeom prst="wedgeRoundRectCallout">
            <a:avLst>
              <a:gd name="adj1" fmla="val -47415"/>
              <a:gd name="adj2" fmla="val -6043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Microsoft JhengHei Light" panose="020B0304030504040204" pitchFamily="34" charset="-120"/>
                <a:ea typeface="Microsoft JhengHei Light" panose="020B0304030504040204" pitchFamily="34" charset="-120"/>
              </a:rPr>
              <a:t>Как влиять на коллег и договариваться, когда нет «рычага» прямого подчинения? </a:t>
            </a:r>
            <a:endParaRPr lang="ru-RU" dirty="0">
              <a:solidFill>
                <a:schemeClr val="tx1"/>
              </a:solidFill>
            </a:endParaRPr>
          </a:p>
        </p:txBody>
      </p:sp>
      <p:sp>
        <p:nvSpPr>
          <p:cNvPr id="10" name="Облачко с текстом: прямоугольное со скругленными углами 9">
            <a:extLst>
              <a:ext uri="{FF2B5EF4-FFF2-40B4-BE49-F238E27FC236}">
                <a16:creationId xmlns:a16="http://schemas.microsoft.com/office/drawing/2014/main" id="{3B61625A-85C2-4DD9-8F89-F08D7BA52BD5}"/>
              </a:ext>
            </a:extLst>
          </p:cNvPr>
          <p:cNvSpPr/>
          <p:nvPr/>
        </p:nvSpPr>
        <p:spPr>
          <a:xfrm>
            <a:off x="288363" y="1920691"/>
            <a:ext cx="4343400" cy="1254680"/>
          </a:xfrm>
          <a:prstGeom prst="wedgeRoundRectCallout">
            <a:avLst>
              <a:gd name="adj1" fmla="val 59125"/>
              <a:gd name="adj2" fmla="val 304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Microsoft JhengHei Light" panose="020B0304030504040204" pitchFamily="34" charset="-120"/>
                <a:ea typeface="Microsoft JhengHei Light" panose="020B0304030504040204" pitchFamily="34" charset="-120"/>
              </a:rPr>
              <a:t>Как планомерно приближаться к своим целям и не «выгореть» на работе или в профессии?</a:t>
            </a:r>
            <a:endParaRPr lang="ru-RU" u="sng" dirty="0">
              <a:solidFill>
                <a:schemeClr val="tx1"/>
              </a:solidFill>
            </a:endParaRPr>
          </a:p>
        </p:txBody>
      </p:sp>
      <p:sp>
        <p:nvSpPr>
          <p:cNvPr id="11" name="Облачко с текстом: прямоугольное со скругленными углами 10">
            <a:extLst>
              <a:ext uri="{FF2B5EF4-FFF2-40B4-BE49-F238E27FC236}">
                <a16:creationId xmlns:a16="http://schemas.microsoft.com/office/drawing/2014/main" id="{74293575-A98E-47CE-97B0-2CE3DF29EE44}"/>
              </a:ext>
            </a:extLst>
          </p:cNvPr>
          <p:cNvSpPr/>
          <p:nvPr/>
        </p:nvSpPr>
        <p:spPr>
          <a:xfrm>
            <a:off x="302333" y="3632200"/>
            <a:ext cx="4343400" cy="1254680"/>
          </a:xfrm>
          <a:prstGeom prst="wedgeRoundRectCallout">
            <a:avLst>
              <a:gd name="adj1" fmla="val 57967"/>
              <a:gd name="adj2" fmla="val 284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Microsoft JhengHei Light" panose="020B0304030504040204" pitchFamily="34" charset="-120"/>
                <a:ea typeface="Microsoft JhengHei Light" panose="020B0304030504040204" pitchFamily="34" charset="-120"/>
              </a:rPr>
              <a:t>Как создавать культуру сотрудничества </a:t>
            </a:r>
            <a:br>
              <a:rPr lang="ru-RU" dirty="0">
                <a:solidFill>
                  <a:prstClr val="black"/>
                </a:solidFill>
                <a:latin typeface="Microsoft JhengHei Light" panose="020B0304030504040204" pitchFamily="34" charset="-120"/>
                <a:ea typeface="Microsoft JhengHei Light" panose="020B0304030504040204" pitchFamily="34" charset="-120"/>
              </a:rPr>
            </a:br>
            <a:r>
              <a:rPr lang="ru-RU" dirty="0">
                <a:solidFill>
                  <a:prstClr val="black"/>
                </a:solidFill>
                <a:latin typeface="Microsoft JhengHei Light" panose="020B0304030504040204" pitchFamily="34" charset="-120"/>
                <a:ea typeface="Microsoft JhengHei Light" panose="020B0304030504040204" pitchFamily="34" charset="-120"/>
              </a:rPr>
              <a:t>и высокой продуктивности </a:t>
            </a:r>
            <a:br>
              <a:rPr lang="ru-RU" dirty="0">
                <a:solidFill>
                  <a:prstClr val="black"/>
                </a:solidFill>
                <a:latin typeface="Microsoft JhengHei Light" panose="020B0304030504040204" pitchFamily="34" charset="-120"/>
                <a:ea typeface="Microsoft JhengHei Light" panose="020B0304030504040204" pitchFamily="34" charset="-120"/>
              </a:rPr>
            </a:br>
            <a:r>
              <a:rPr lang="ru-RU" dirty="0">
                <a:solidFill>
                  <a:prstClr val="black"/>
                </a:solidFill>
                <a:latin typeface="Microsoft JhengHei Light" panose="020B0304030504040204" pitchFamily="34" charset="-120"/>
                <a:ea typeface="Microsoft JhengHei Light" panose="020B0304030504040204" pitchFamily="34" charset="-120"/>
              </a:rPr>
              <a:t>в команде? </a:t>
            </a:r>
            <a:endParaRPr lang="ru-RU" dirty="0">
              <a:solidFill>
                <a:schemeClr val="tx1"/>
              </a:solidFill>
            </a:endParaRPr>
          </a:p>
        </p:txBody>
      </p:sp>
      <p:sp>
        <p:nvSpPr>
          <p:cNvPr id="12" name="Облачко с текстом: прямоугольное со скругленными углами 11">
            <a:extLst>
              <a:ext uri="{FF2B5EF4-FFF2-40B4-BE49-F238E27FC236}">
                <a16:creationId xmlns:a16="http://schemas.microsoft.com/office/drawing/2014/main" id="{4E6575F0-554A-4DB7-9709-FBF0DF61CF6B}"/>
              </a:ext>
            </a:extLst>
          </p:cNvPr>
          <p:cNvSpPr/>
          <p:nvPr/>
        </p:nvSpPr>
        <p:spPr>
          <a:xfrm>
            <a:off x="275662" y="5331911"/>
            <a:ext cx="4503601" cy="1254680"/>
          </a:xfrm>
          <a:prstGeom prst="wedgeRoundRectCallout">
            <a:avLst>
              <a:gd name="adj1" fmla="val 59473"/>
              <a:gd name="adj2" fmla="val -357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Microsoft JhengHei Light" panose="020B0304030504040204" pitchFamily="34" charset="-120"/>
                <a:ea typeface="Microsoft JhengHei Light" panose="020B0304030504040204" pitchFamily="34" charset="-120"/>
              </a:rPr>
              <a:t>Вокруг столько всего и сразу. Как делать кросс-функциональные проекты  в эпоху многозадачности?</a:t>
            </a:r>
            <a:endParaRPr lang="ru-RU" dirty="0">
              <a:solidFill>
                <a:schemeClr val="tx1"/>
              </a:solidFill>
            </a:endParaRPr>
          </a:p>
        </p:txBody>
      </p:sp>
      <p:sp>
        <p:nvSpPr>
          <p:cNvPr id="14" name="Объект 2">
            <a:extLst>
              <a:ext uri="{FF2B5EF4-FFF2-40B4-BE49-F238E27FC236}">
                <a16:creationId xmlns:a16="http://schemas.microsoft.com/office/drawing/2014/main" id="{C9650FC2-0289-4502-B483-C9DDBDD3F532}"/>
              </a:ext>
            </a:extLst>
          </p:cNvPr>
          <p:cNvSpPr txBox="1">
            <a:spLocks/>
          </p:cNvSpPr>
          <p:nvPr/>
        </p:nvSpPr>
        <p:spPr>
          <a:xfrm>
            <a:off x="4273189" y="3431752"/>
            <a:ext cx="3458207" cy="944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700" dirty="0">
              <a:latin typeface="+mj-lt"/>
            </a:endParaRPr>
          </a:p>
        </p:txBody>
      </p:sp>
      <p:sp>
        <p:nvSpPr>
          <p:cNvPr id="16" name="Заголовок 1">
            <a:extLst>
              <a:ext uri="{FF2B5EF4-FFF2-40B4-BE49-F238E27FC236}">
                <a16:creationId xmlns:a16="http://schemas.microsoft.com/office/drawing/2014/main" id="{19707B7D-E866-4339-988C-6B59AF87516B}"/>
              </a:ext>
            </a:extLst>
          </p:cNvPr>
          <p:cNvSpPr txBox="1">
            <a:spLocks/>
          </p:cNvSpPr>
          <p:nvPr/>
        </p:nvSpPr>
        <p:spPr>
          <a:xfrm>
            <a:off x="472440" y="121285"/>
            <a:ext cx="107513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Типичные запросы участников и стейкхолдеров выглядят приблизительно так…</a:t>
            </a:r>
          </a:p>
        </p:txBody>
      </p:sp>
      <p:cxnSp>
        <p:nvCxnSpPr>
          <p:cNvPr id="17" name="Прямая соединительная линия 16">
            <a:extLst>
              <a:ext uri="{FF2B5EF4-FFF2-40B4-BE49-F238E27FC236}">
                <a16:creationId xmlns:a16="http://schemas.microsoft.com/office/drawing/2014/main" id="{ABE09543-A893-466D-A638-4879B04563AE}"/>
              </a:ext>
            </a:extLst>
          </p:cNvPr>
          <p:cNvCxnSpPr/>
          <p:nvPr/>
        </p:nvCxnSpPr>
        <p:spPr>
          <a:xfrm>
            <a:off x="472440" y="1354947"/>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Рисунок 17">
            <a:extLst>
              <a:ext uri="{FF2B5EF4-FFF2-40B4-BE49-F238E27FC236}">
                <a16:creationId xmlns:a16="http://schemas.microsoft.com/office/drawing/2014/main" id="{ED0EA438-D2EA-496A-98BA-67DD20F12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0807" y="275734"/>
            <a:ext cx="791954" cy="928566"/>
          </a:xfrm>
          <a:prstGeom prst="rect">
            <a:avLst/>
          </a:prstGeom>
        </p:spPr>
      </p:pic>
      <p:sp>
        <p:nvSpPr>
          <p:cNvPr id="5" name="Прямоугольник 4">
            <a:extLst>
              <a:ext uri="{FF2B5EF4-FFF2-40B4-BE49-F238E27FC236}">
                <a16:creationId xmlns:a16="http://schemas.microsoft.com/office/drawing/2014/main" id="{EC5DC690-D095-46FF-BC66-F740E3643DD7}"/>
              </a:ext>
            </a:extLst>
          </p:cNvPr>
          <p:cNvSpPr/>
          <p:nvPr/>
        </p:nvSpPr>
        <p:spPr>
          <a:xfrm>
            <a:off x="6911340" y="3190295"/>
            <a:ext cx="1705249" cy="1056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чко с текстом: прямоугольное со скругленными углами 6">
            <a:extLst>
              <a:ext uri="{FF2B5EF4-FFF2-40B4-BE49-F238E27FC236}">
                <a16:creationId xmlns:a16="http://schemas.microsoft.com/office/drawing/2014/main" id="{4CD0778F-81C8-4814-83FA-F93F89E7EF71}"/>
              </a:ext>
            </a:extLst>
          </p:cNvPr>
          <p:cNvSpPr/>
          <p:nvPr/>
        </p:nvSpPr>
        <p:spPr>
          <a:xfrm>
            <a:off x="7436952" y="3504856"/>
            <a:ext cx="4264901" cy="1325563"/>
          </a:xfrm>
          <a:prstGeom prst="wedgeRoundRectCallout">
            <a:avLst>
              <a:gd name="adj1" fmla="val -58142"/>
              <a:gd name="adj2" fmla="val 265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latin typeface="Microsoft JhengHei Light" panose="020B0304030504040204" pitchFamily="34" charset="-120"/>
                <a:ea typeface="Microsoft JhengHei Light" panose="020B0304030504040204" pitchFamily="34" charset="-120"/>
              </a:rPr>
              <a:t>Как убеждать и «продавать» свои идеи и тезисы? Как научиться быть понятным для разных аудиторий?</a:t>
            </a:r>
            <a:endParaRPr lang="ru-RU" dirty="0">
              <a:solidFill>
                <a:schemeClr val="tx1"/>
              </a:solidFill>
            </a:endParaRPr>
          </a:p>
        </p:txBody>
      </p:sp>
      <p:sp>
        <p:nvSpPr>
          <p:cNvPr id="6" name="Облачко с текстом: прямоугольное со скругленными углами 5">
            <a:extLst>
              <a:ext uri="{FF2B5EF4-FFF2-40B4-BE49-F238E27FC236}">
                <a16:creationId xmlns:a16="http://schemas.microsoft.com/office/drawing/2014/main" id="{93C72329-B756-416B-9CB2-A1D970798802}"/>
              </a:ext>
            </a:extLst>
          </p:cNvPr>
          <p:cNvSpPr/>
          <p:nvPr/>
        </p:nvSpPr>
        <p:spPr>
          <a:xfrm>
            <a:off x="7404845" y="1938388"/>
            <a:ext cx="4282859" cy="1325563"/>
          </a:xfrm>
          <a:prstGeom prst="wedgeRoundRectCallout">
            <a:avLst>
              <a:gd name="adj1" fmla="val -57618"/>
              <a:gd name="adj2" fmla="val 2823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Microsoft JhengHei Light" panose="020B0304030504040204" pitchFamily="34" charset="-120"/>
                <a:ea typeface="Microsoft JhengHei Light" panose="020B0304030504040204" pitchFamily="34" charset="-120"/>
              </a:rPr>
              <a:t>Как стать лучшим Лидером для команды и построить эффективное работу её участников?</a:t>
            </a:r>
            <a:endParaRPr lang="ru-RU" dirty="0">
              <a:solidFill>
                <a:schemeClr val="tx1"/>
              </a:solidFill>
            </a:endParaRPr>
          </a:p>
        </p:txBody>
      </p:sp>
    </p:spTree>
    <p:extLst>
      <p:ext uri="{BB962C8B-B14F-4D97-AF65-F5344CB8AC3E}">
        <p14:creationId xmlns:p14="http://schemas.microsoft.com/office/powerpoint/2010/main" val="413782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472440" y="121285"/>
            <a:ext cx="107513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Bitesize </a:t>
            </a:r>
            <a:r>
              <a:rPr lang="ru-RU" sz="2800" dirty="0"/>
              <a:t>модули полезны 3 типам участников – сотрудникам, проектным менеджерам и менеджерам команд</a:t>
            </a:r>
          </a:p>
        </p:txBody>
      </p:sp>
      <p:cxnSp>
        <p:nvCxnSpPr>
          <p:cNvPr id="13" name="Прямая соединительная линия 12"/>
          <p:cNvCxnSpPr/>
          <p:nvPr/>
        </p:nvCxnSpPr>
        <p:spPr>
          <a:xfrm>
            <a:off x="472440" y="1354947"/>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0807" y="275734"/>
            <a:ext cx="791954" cy="928566"/>
          </a:xfrm>
          <a:prstGeom prst="rect">
            <a:avLst/>
          </a:prstGeom>
        </p:spPr>
      </p:pic>
      <p:sp>
        <p:nvSpPr>
          <p:cNvPr id="35" name="Заголовок 1">
            <a:extLst>
              <a:ext uri="{FF2B5EF4-FFF2-40B4-BE49-F238E27FC236}">
                <a16:creationId xmlns:a16="http://schemas.microsoft.com/office/drawing/2014/main" id="{96B6FBC1-438E-45CD-91FA-22E1E729F3AE}"/>
              </a:ext>
            </a:extLst>
          </p:cNvPr>
          <p:cNvSpPr txBox="1">
            <a:spLocks/>
          </p:cNvSpPr>
          <p:nvPr/>
        </p:nvSpPr>
        <p:spPr>
          <a:xfrm>
            <a:off x="8336738" y="1834207"/>
            <a:ext cx="3532528" cy="1324775"/>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t>Менеджеры команд</a:t>
            </a:r>
          </a:p>
          <a:p>
            <a:pPr algn="ctr"/>
            <a:r>
              <a:rPr lang="ru-RU" sz="2400" dirty="0"/>
              <a:t>(</a:t>
            </a:r>
            <a:r>
              <a:rPr lang="en-US" sz="2400" dirty="0"/>
              <a:t>people managers)</a:t>
            </a:r>
            <a:endParaRPr lang="ru-RU" sz="2400" dirty="0"/>
          </a:p>
          <a:p>
            <a:pPr algn="ctr"/>
            <a:r>
              <a:rPr lang="ru-RU" sz="1600" dirty="0"/>
              <a:t>которые руководят </a:t>
            </a:r>
            <a:br>
              <a:rPr lang="ru-RU" sz="1600" dirty="0"/>
            </a:br>
            <a:r>
              <a:rPr lang="ru-RU" sz="1600" dirty="0"/>
              <a:t>другими людьми</a:t>
            </a:r>
            <a:endParaRPr lang="ru-RU" sz="1400" dirty="0"/>
          </a:p>
        </p:txBody>
      </p:sp>
      <p:sp>
        <p:nvSpPr>
          <p:cNvPr id="36" name="Заголовок 1">
            <a:extLst>
              <a:ext uri="{FF2B5EF4-FFF2-40B4-BE49-F238E27FC236}">
                <a16:creationId xmlns:a16="http://schemas.microsoft.com/office/drawing/2014/main" id="{92CBA285-614A-46EC-BF7B-FBADEA6D7AB8}"/>
              </a:ext>
            </a:extLst>
          </p:cNvPr>
          <p:cNvSpPr txBox="1">
            <a:spLocks/>
          </p:cNvSpPr>
          <p:nvPr/>
        </p:nvSpPr>
        <p:spPr>
          <a:xfrm>
            <a:off x="3967480" y="1846220"/>
            <a:ext cx="3987191" cy="1325563"/>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t>Проектные менеджеры</a:t>
            </a:r>
          </a:p>
          <a:p>
            <a:pPr algn="ctr"/>
            <a:r>
              <a:rPr lang="ru-RU" sz="2400" dirty="0"/>
              <a:t>(</a:t>
            </a:r>
            <a:r>
              <a:rPr lang="ru-RU" sz="2400" dirty="0" err="1"/>
              <a:t>project</a:t>
            </a:r>
            <a:r>
              <a:rPr lang="ru-RU" sz="2400" dirty="0"/>
              <a:t> </a:t>
            </a:r>
            <a:r>
              <a:rPr lang="ru-RU" sz="2400" dirty="0" err="1"/>
              <a:t>managers</a:t>
            </a:r>
            <a:r>
              <a:rPr lang="ru-RU" sz="2400" dirty="0"/>
              <a:t>)</a:t>
            </a:r>
          </a:p>
          <a:p>
            <a:pPr algn="ctr"/>
            <a:r>
              <a:rPr lang="ru-RU" sz="1600" dirty="0"/>
              <a:t>у которых проекты совмещаются с операционной деятельностью</a:t>
            </a:r>
          </a:p>
          <a:p>
            <a:pPr algn="ctr"/>
            <a:endParaRPr lang="ru-RU" sz="1050" dirty="0"/>
          </a:p>
        </p:txBody>
      </p:sp>
      <p:sp>
        <p:nvSpPr>
          <p:cNvPr id="57" name="Заголовок 1">
            <a:extLst>
              <a:ext uri="{FF2B5EF4-FFF2-40B4-BE49-F238E27FC236}">
                <a16:creationId xmlns:a16="http://schemas.microsoft.com/office/drawing/2014/main" id="{FE1AADD6-25A2-47C2-921C-85BBEAB094EB}"/>
              </a:ext>
            </a:extLst>
          </p:cNvPr>
          <p:cNvSpPr txBox="1">
            <a:spLocks/>
          </p:cNvSpPr>
          <p:nvPr/>
        </p:nvSpPr>
        <p:spPr>
          <a:xfrm>
            <a:off x="484394" y="1810870"/>
            <a:ext cx="3155274" cy="1361682"/>
          </a:xfrm>
          <a:prstGeom prst="rect">
            <a:avLst/>
          </a:prstGeom>
          <a:solidFill>
            <a:schemeClr val="accent2">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t>Сотрудники </a:t>
            </a:r>
            <a:br>
              <a:rPr lang="ru-RU" sz="2400" dirty="0"/>
            </a:br>
            <a:r>
              <a:rPr lang="ru-RU" sz="2400" dirty="0"/>
              <a:t>в целом</a:t>
            </a:r>
          </a:p>
          <a:p>
            <a:pPr lvl="0" algn="ctr">
              <a:lnSpc>
                <a:spcPct val="100000"/>
              </a:lnSpc>
              <a:spcBef>
                <a:spcPts val="0"/>
              </a:spcBef>
            </a:pPr>
            <a:r>
              <a:rPr lang="ru-RU" sz="1600" dirty="0">
                <a:solidFill>
                  <a:prstClr val="black"/>
                </a:solidFill>
                <a:ea typeface="+mn-ea"/>
                <a:cs typeface="+mn-cs"/>
              </a:rPr>
              <a:t>для которых важна личная эффективность</a:t>
            </a:r>
          </a:p>
        </p:txBody>
      </p:sp>
      <p:sp>
        <p:nvSpPr>
          <p:cNvPr id="58" name="Объект 2">
            <a:extLst>
              <a:ext uri="{FF2B5EF4-FFF2-40B4-BE49-F238E27FC236}">
                <a16:creationId xmlns:a16="http://schemas.microsoft.com/office/drawing/2014/main" id="{E4F0AA44-04AE-4B1E-B8CF-49771802C0BA}"/>
              </a:ext>
            </a:extLst>
          </p:cNvPr>
          <p:cNvSpPr txBox="1">
            <a:spLocks/>
          </p:cNvSpPr>
          <p:nvPr/>
        </p:nvSpPr>
        <p:spPr>
          <a:xfrm>
            <a:off x="472440" y="3377037"/>
            <a:ext cx="3440236" cy="32267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latin typeface="+mj-lt"/>
            </a:endParaRPr>
          </a:p>
          <a:p>
            <a:pPr>
              <a:buClr>
                <a:schemeClr val="accent2"/>
              </a:buClr>
              <a:buSzPct val="150000"/>
              <a:buFont typeface="Wingdings" panose="05000000000000000000" pitchFamily="2" charset="2"/>
              <a:buChar char="§"/>
            </a:pPr>
            <a:r>
              <a:rPr lang="ru-RU" sz="1600" b="1" dirty="0">
                <a:latin typeface="+mj-lt"/>
              </a:rPr>
              <a:t>Личная эффективность и многозадачность</a:t>
            </a:r>
          </a:p>
          <a:p>
            <a:pPr>
              <a:buClr>
                <a:schemeClr val="accent2"/>
              </a:buClr>
              <a:buSzPct val="150000"/>
              <a:buFont typeface="Wingdings" panose="05000000000000000000" pitchFamily="2" charset="2"/>
              <a:buChar char="§"/>
            </a:pPr>
            <a:r>
              <a:rPr lang="ru-RU" sz="1600" dirty="0">
                <a:latin typeface="+mj-lt"/>
              </a:rPr>
              <a:t>Прикладная </a:t>
            </a:r>
            <a:r>
              <a:rPr lang="ru-RU" sz="1600" dirty="0" err="1">
                <a:latin typeface="+mj-lt"/>
              </a:rPr>
              <a:t>фасилитация</a:t>
            </a:r>
            <a:r>
              <a:rPr lang="ru-RU" sz="1600" dirty="0">
                <a:latin typeface="+mj-lt"/>
              </a:rPr>
              <a:t> собраний</a:t>
            </a:r>
          </a:p>
          <a:p>
            <a:pPr>
              <a:buClr>
                <a:schemeClr val="accent2"/>
              </a:buClr>
              <a:buSzPct val="150000"/>
              <a:buFont typeface="Wingdings" panose="05000000000000000000" pitchFamily="2" charset="2"/>
              <a:buChar char="§"/>
            </a:pPr>
            <a:r>
              <a:rPr lang="ru-RU" sz="1600" dirty="0">
                <a:latin typeface="+mj-lt"/>
              </a:rPr>
              <a:t>Решение тупиковых проблем </a:t>
            </a:r>
          </a:p>
          <a:p>
            <a:pPr>
              <a:buClr>
                <a:schemeClr val="accent2"/>
              </a:buClr>
              <a:buSzPct val="150000"/>
              <a:buFont typeface="Wingdings" panose="05000000000000000000" pitchFamily="2" charset="2"/>
              <a:buChar char="§"/>
            </a:pPr>
            <a:r>
              <a:rPr lang="ru-RU" sz="1600" b="1" dirty="0">
                <a:latin typeface="+mj-lt"/>
              </a:rPr>
              <a:t>Управление стрессом и Осознанность</a:t>
            </a:r>
          </a:p>
          <a:p>
            <a:pPr>
              <a:buClr>
                <a:schemeClr val="accent2"/>
              </a:buClr>
              <a:buSzPct val="150000"/>
              <a:buFont typeface="Wingdings" panose="05000000000000000000" pitchFamily="2" charset="2"/>
              <a:buChar char="§"/>
            </a:pPr>
            <a:r>
              <a:rPr lang="ru-RU" sz="1600" dirty="0">
                <a:latin typeface="+mj-lt"/>
              </a:rPr>
              <a:t>Управление конфликтами</a:t>
            </a:r>
          </a:p>
          <a:p>
            <a:pPr>
              <a:buClr>
                <a:schemeClr val="accent2"/>
              </a:buClr>
              <a:buSzPct val="150000"/>
              <a:buFont typeface="Wingdings" panose="05000000000000000000" pitchFamily="2" charset="2"/>
              <a:buChar char="§"/>
            </a:pPr>
            <a:r>
              <a:rPr lang="ru-RU" sz="1600" dirty="0">
                <a:latin typeface="+mj-lt"/>
              </a:rPr>
              <a:t>Основы переговоров</a:t>
            </a:r>
          </a:p>
          <a:p>
            <a:pPr>
              <a:buClr>
                <a:schemeClr val="accent2"/>
              </a:buClr>
              <a:buSzPct val="150000"/>
              <a:buFont typeface="Wingdings" panose="05000000000000000000" pitchFamily="2" charset="2"/>
              <a:buChar char="§"/>
            </a:pPr>
            <a:r>
              <a:rPr lang="ru-RU" sz="1600" dirty="0">
                <a:latin typeface="+mj-lt"/>
              </a:rPr>
              <a:t>Бизнес копирайтинг</a:t>
            </a:r>
          </a:p>
          <a:p>
            <a:pPr>
              <a:buClr>
                <a:schemeClr val="accent2"/>
              </a:buClr>
              <a:buSzPct val="150000"/>
              <a:buFont typeface="Wingdings" panose="05000000000000000000" pitchFamily="2" charset="2"/>
              <a:buChar char="§"/>
            </a:pPr>
            <a:r>
              <a:rPr lang="ru-RU" sz="1600" dirty="0">
                <a:latin typeface="+mj-lt"/>
              </a:rPr>
              <a:t>Навыки презентации и доведения идей до ума</a:t>
            </a:r>
            <a:endParaRPr lang="en-US" sz="1600" dirty="0">
              <a:latin typeface="+mj-lt"/>
            </a:endParaRPr>
          </a:p>
          <a:p>
            <a:pPr marL="0" indent="0">
              <a:buFont typeface="Arial" panose="020B0604020202020204" pitchFamily="34" charset="0"/>
              <a:buNone/>
            </a:pPr>
            <a:endParaRPr lang="en-US" sz="1600" dirty="0">
              <a:latin typeface="+mj-lt"/>
            </a:endParaRPr>
          </a:p>
          <a:p>
            <a:pPr marL="0" indent="0">
              <a:buFont typeface="Arial" panose="020B0604020202020204" pitchFamily="34" charset="0"/>
              <a:buNone/>
            </a:pPr>
            <a:endParaRPr lang="en-US" sz="1600" dirty="0">
              <a:latin typeface="+mj-lt"/>
            </a:endParaRPr>
          </a:p>
        </p:txBody>
      </p:sp>
      <p:sp>
        <p:nvSpPr>
          <p:cNvPr id="59" name="Объект 2">
            <a:extLst>
              <a:ext uri="{FF2B5EF4-FFF2-40B4-BE49-F238E27FC236}">
                <a16:creationId xmlns:a16="http://schemas.microsoft.com/office/drawing/2014/main" id="{33A8787A-A972-4FF9-9480-D11AD92D7781}"/>
              </a:ext>
            </a:extLst>
          </p:cNvPr>
          <p:cNvSpPr txBox="1">
            <a:spLocks/>
          </p:cNvSpPr>
          <p:nvPr/>
        </p:nvSpPr>
        <p:spPr>
          <a:xfrm>
            <a:off x="3953740" y="3415891"/>
            <a:ext cx="3779814" cy="3065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500" dirty="0">
              <a:latin typeface="+mj-lt"/>
            </a:endParaRPr>
          </a:p>
          <a:p>
            <a:pPr>
              <a:buClr>
                <a:schemeClr val="accent2"/>
              </a:buClr>
              <a:buSzPct val="150000"/>
              <a:buFont typeface="Wingdings" panose="05000000000000000000" pitchFamily="2" charset="2"/>
              <a:buChar char="§"/>
            </a:pPr>
            <a:r>
              <a:rPr lang="ru-RU" sz="1500" b="1" dirty="0">
                <a:latin typeface="+mj-lt"/>
              </a:rPr>
              <a:t>Прикладной проектный менеджмент</a:t>
            </a:r>
          </a:p>
          <a:p>
            <a:pPr>
              <a:buClr>
                <a:schemeClr val="accent2"/>
              </a:buClr>
              <a:buSzPct val="150000"/>
              <a:buFont typeface="Wingdings" panose="05000000000000000000" pitchFamily="2" charset="2"/>
              <a:buChar char="§"/>
            </a:pPr>
            <a:r>
              <a:rPr lang="ru-RU" sz="1500" dirty="0">
                <a:latin typeface="+mj-lt"/>
              </a:rPr>
              <a:t>Коммерциализация инноваций и </a:t>
            </a:r>
            <a:r>
              <a:rPr lang="en-US" sz="1500" dirty="0">
                <a:latin typeface="+mj-lt"/>
              </a:rPr>
              <a:t>stage gate </a:t>
            </a:r>
            <a:r>
              <a:rPr lang="ru-RU" sz="1500" dirty="0">
                <a:latin typeface="+mj-lt"/>
              </a:rPr>
              <a:t>процесс</a:t>
            </a:r>
          </a:p>
          <a:p>
            <a:pPr>
              <a:buClr>
                <a:schemeClr val="accent2"/>
              </a:buClr>
              <a:buSzPct val="150000"/>
              <a:buFont typeface="Wingdings" panose="05000000000000000000" pitchFamily="2" charset="2"/>
              <a:buChar char="§"/>
            </a:pPr>
            <a:r>
              <a:rPr lang="ru-RU" sz="1500" b="1" dirty="0">
                <a:latin typeface="+mj-lt"/>
              </a:rPr>
              <a:t>Командная эффективность в проектах</a:t>
            </a:r>
          </a:p>
          <a:p>
            <a:pPr>
              <a:buClr>
                <a:schemeClr val="accent2"/>
              </a:buClr>
              <a:buSzPct val="150000"/>
              <a:buFont typeface="Wingdings" panose="05000000000000000000" pitchFamily="2" charset="2"/>
              <a:buChar char="§"/>
            </a:pPr>
            <a:r>
              <a:rPr lang="ru-RU" sz="1500" b="1" dirty="0">
                <a:latin typeface="+mj-lt"/>
              </a:rPr>
              <a:t>Управление Изменениями</a:t>
            </a:r>
          </a:p>
          <a:p>
            <a:pPr>
              <a:buClr>
                <a:schemeClr val="accent2"/>
              </a:buClr>
              <a:buSzPct val="150000"/>
              <a:buFont typeface="Wingdings" panose="05000000000000000000" pitchFamily="2" charset="2"/>
              <a:buChar char="§"/>
            </a:pPr>
            <a:r>
              <a:rPr lang="ru-RU" sz="1500" dirty="0">
                <a:latin typeface="+mj-lt"/>
              </a:rPr>
              <a:t>Коммуникация в команде</a:t>
            </a:r>
          </a:p>
          <a:p>
            <a:pPr>
              <a:buClr>
                <a:schemeClr val="accent2"/>
              </a:buClr>
              <a:buSzPct val="150000"/>
              <a:buFont typeface="Wingdings" panose="05000000000000000000" pitchFamily="2" charset="2"/>
              <a:buChar char="§"/>
            </a:pPr>
            <a:r>
              <a:rPr lang="ru-RU" sz="1500" dirty="0">
                <a:latin typeface="+mj-lt"/>
              </a:rPr>
              <a:t>Гибкие методы ведения проектов</a:t>
            </a:r>
          </a:p>
          <a:p>
            <a:pPr>
              <a:buClr>
                <a:schemeClr val="accent2"/>
              </a:buClr>
              <a:buSzPct val="150000"/>
              <a:buFont typeface="Wingdings" panose="05000000000000000000" pitchFamily="2" charset="2"/>
              <a:buChar char="§"/>
            </a:pPr>
            <a:r>
              <a:rPr lang="ru-RU" sz="1500" b="1" dirty="0">
                <a:latin typeface="+mj-lt"/>
              </a:rPr>
              <a:t>Внутренние переговоры и </a:t>
            </a:r>
            <a:br>
              <a:rPr lang="ru-RU" sz="1500" b="1" dirty="0">
                <a:latin typeface="+mj-lt"/>
              </a:rPr>
            </a:br>
            <a:r>
              <a:rPr lang="ru-RU" sz="1500" b="1" dirty="0">
                <a:latin typeface="+mj-lt"/>
              </a:rPr>
              <a:t>продажа идей</a:t>
            </a:r>
          </a:p>
          <a:p>
            <a:pPr>
              <a:buClr>
                <a:schemeClr val="accent2"/>
              </a:buClr>
              <a:buSzPct val="150000"/>
              <a:buFont typeface="Wingdings" panose="05000000000000000000" pitchFamily="2" charset="2"/>
              <a:buChar char="§"/>
            </a:pPr>
            <a:endParaRPr lang="ru-RU" sz="1500" dirty="0">
              <a:latin typeface="+mj-lt"/>
            </a:endParaRPr>
          </a:p>
          <a:p>
            <a:pPr>
              <a:buClr>
                <a:schemeClr val="accent2"/>
              </a:buClr>
              <a:buSzPct val="150000"/>
              <a:buFont typeface="Wingdings" panose="05000000000000000000" pitchFamily="2" charset="2"/>
              <a:buChar char="§"/>
            </a:pPr>
            <a:endParaRPr lang="ru-RU" sz="1500" dirty="0">
              <a:latin typeface="+mj-lt"/>
            </a:endParaRPr>
          </a:p>
          <a:p>
            <a:pPr>
              <a:buClr>
                <a:schemeClr val="accent2"/>
              </a:buClr>
              <a:buSzPct val="150000"/>
              <a:buFont typeface="Wingdings" panose="05000000000000000000" pitchFamily="2" charset="2"/>
              <a:buChar char="§"/>
            </a:pPr>
            <a:endParaRPr lang="ru-RU" sz="1500" dirty="0">
              <a:latin typeface="+mj-lt"/>
            </a:endParaRPr>
          </a:p>
          <a:p>
            <a:pPr marL="0" indent="0">
              <a:buFont typeface="Arial" panose="020B0604020202020204" pitchFamily="34" charset="0"/>
              <a:buNone/>
            </a:pPr>
            <a:endParaRPr lang="en-US" sz="1500" dirty="0">
              <a:latin typeface="+mj-lt"/>
            </a:endParaRPr>
          </a:p>
          <a:p>
            <a:pPr marL="0" indent="0">
              <a:buFont typeface="Arial" panose="020B0604020202020204" pitchFamily="34" charset="0"/>
              <a:buNone/>
            </a:pPr>
            <a:endParaRPr lang="en-US" sz="1500" dirty="0">
              <a:latin typeface="+mj-lt"/>
            </a:endParaRPr>
          </a:p>
          <a:p>
            <a:pPr marL="0" indent="0">
              <a:buFont typeface="Arial" panose="020B0604020202020204" pitchFamily="34" charset="0"/>
              <a:buNone/>
            </a:pPr>
            <a:endParaRPr lang="en-US" sz="1500" dirty="0">
              <a:latin typeface="+mj-lt"/>
            </a:endParaRPr>
          </a:p>
        </p:txBody>
      </p:sp>
      <p:sp>
        <p:nvSpPr>
          <p:cNvPr id="60" name="Объект 2">
            <a:extLst>
              <a:ext uri="{FF2B5EF4-FFF2-40B4-BE49-F238E27FC236}">
                <a16:creationId xmlns:a16="http://schemas.microsoft.com/office/drawing/2014/main" id="{8CC087BE-0864-487C-84BD-B75D8AC86B19}"/>
              </a:ext>
            </a:extLst>
          </p:cNvPr>
          <p:cNvSpPr txBox="1">
            <a:spLocks/>
          </p:cNvSpPr>
          <p:nvPr/>
        </p:nvSpPr>
        <p:spPr>
          <a:xfrm>
            <a:off x="8265763" y="3783440"/>
            <a:ext cx="3821691" cy="27488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chemeClr val="accent2"/>
              </a:buClr>
              <a:buSzPct val="150000"/>
              <a:buFont typeface="Wingdings" panose="05000000000000000000" pitchFamily="2" charset="2"/>
              <a:buChar char="§"/>
            </a:pPr>
            <a:r>
              <a:rPr lang="ru-RU" sz="1600" b="1" dirty="0">
                <a:latin typeface="+mj-lt"/>
              </a:rPr>
              <a:t>Программы развития руководителей</a:t>
            </a:r>
          </a:p>
          <a:p>
            <a:pPr>
              <a:spcBef>
                <a:spcPts val="1200"/>
              </a:spcBef>
              <a:buClr>
                <a:schemeClr val="accent2"/>
              </a:buClr>
              <a:buSzPct val="150000"/>
              <a:buFont typeface="Wingdings" panose="05000000000000000000" pitchFamily="2" charset="2"/>
              <a:buChar char="§"/>
            </a:pPr>
            <a:r>
              <a:rPr lang="ru-RU" sz="1600" dirty="0">
                <a:latin typeface="+mj-lt"/>
              </a:rPr>
              <a:t>Цикл управление командой</a:t>
            </a:r>
          </a:p>
          <a:p>
            <a:pPr>
              <a:spcBef>
                <a:spcPts val="1200"/>
              </a:spcBef>
              <a:buClr>
                <a:schemeClr val="accent2"/>
              </a:buClr>
              <a:buSzPct val="150000"/>
              <a:buFont typeface="Wingdings" panose="05000000000000000000" pitchFamily="2" charset="2"/>
              <a:buChar char="§"/>
            </a:pPr>
            <a:r>
              <a:rPr lang="ru-RU" sz="1600" dirty="0">
                <a:latin typeface="+mj-lt"/>
              </a:rPr>
              <a:t>Ситуационное руководство</a:t>
            </a:r>
          </a:p>
          <a:p>
            <a:pPr>
              <a:spcBef>
                <a:spcPts val="1200"/>
              </a:spcBef>
              <a:buClr>
                <a:schemeClr val="accent2"/>
              </a:buClr>
              <a:buSzPct val="150000"/>
              <a:buFont typeface="Wingdings" panose="05000000000000000000" pitchFamily="2" charset="2"/>
              <a:buChar char="§"/>
            </a:pPr>
            <a:r>
              <a:rPr lang="ru-RU" sz="1600" dirty="0">
                <a:latin typeface="+mj-lt"/>
              </a:rPr>
              <a:t>Высокоэффективное сотрудничество</a:t>
            </a:r>
          </a:p>
          <a:p>
            <a:pPr>
              <a:spcBef>
                <a:spcPts val="1200"/>
              </a:spcBef>
              <a:buClr>
                <a:schemeClr val="accent2"/>
              </a:buClr>
              <a:buSzPct val="150000"/>
              <a:buFont typeface="Wingdings" panose="05000000000000000000" pitchFamily="2" charset="2"/>
              <a:buChar char="§"/>
            </a:pPr>
            <a:r>
              <a:rPr lang="ru-RU" sz="1600" b="1" dirty="0">
                <a:latin typeface="+mj-lt"/>
              </a:rPr>
              <a:t>Обратная связь, наставничество и коучинг</a:t>
            </a:r>
          </a:p>
          <a:p>
            <a:pPr>
              <a:spcBef>
                <a:spcPts val="1200"/>
              </a:spcBef>
              <a:buClr>
                <a:schemeClr val="accent2"/>
              </a:buClr>
              <a:buSzPct val="150000"/>
              <a:buFont typeface="Wingdings" panose="05000000000000000000" pitchFamily="2" charset="2"/>
              <a:buChar char="§"/>
            </a:pPr>
            <a:r>
              <a:rPr lang="ru-RU" sz="1600" dirty="0">
                <a:latin typeface="+mj-lt"/>
              </a:rPr>
              <a:t>Навыки убеждения и аргументации</a:t>
            </a:r>
          </a:p>
          <a:p>
            <a:pPr>
              <a:spcBef>
                <a:spcPts val="1200"/>
              </a:spcBef>
              <a:buClr>
                <a:schemeClr val="accent2"/>
              </a:buClr>
              <a:buSzPct val="150000"/>
              <a:buFont typeface="Wingdings" panose="05000000000000000000" pitchFamily="2" charset="2"/>
              <a:buChar char="§"/>
            </a:pPr>
            <a:r>
              <a:rPr lang="ru-RU" sz="1600" b="1" dirty="0">
                <a:latin typeface="+mj-lt"/>
              </a:rPr>
              <a:t>Менеджерские Кейсы</a:t>
            </a:r>
            <a:endParaRPr lang="ru-RU" sz="1600" dirty="0">
              <a:latin typeface="+mj-lt"/>
            </a:endParaRPr>
          </a:p>
          <a:p>
            <a:pPr>
              <a:spcBef>
                <a:spcPts val="1200"/>
              </a:spcBef>
              <a:buClr>
                <a:schemeClr val="accent2"/>
              </a:buClr>
              <a:buSzPct val="150000"/>
              <a:buFont typeface="Wingdings" panose="05000000000000000000" pitchFamily="2" charset="2"/>
              <a:buChar char="§"/>
            </a:pPr>
            <a:r>
              <a:rPr lang="ru-RU" sz="1600" dirty="0">
                <a:latin typeface="+mj-lt"/>
              </a:rPr>
              <a:t>Команда на пути к </a:t>
            </a:r>
            <a:r>
              <a:rPr lang="en-US" sz="1600" dirty="0">
                <a:latin typeface="+mj-lt"/>
              </a:rPr>
              <a:t>dream team </a:t>
            </a:r>
          </a:p>
        </p:txBody>
      </p:sp>
      <p:sp>
        <p:nvSpPr>
          <p:cNvPr id="3" name="Равнобедренный треугольник 2">
            <a:extLst>
              <a:ext uri="{FF2B5EF4-FFF2-40B4-BE49-F238E27FC236}">
                <a16:creationId xmlns:a16="http://schemas.microsoft.com/office/drawing/2014/main" id="{C3B9DE7F-AA9C-4898-BDBB-C3F1A7AD399D}"/>
              </a:ext>
            </a:extLst>
          </p:cNvPr>
          <p:cNvSpPr/>
          <p:nvPr/>
        </p:nvSpPr>
        <p:spPr>
          <a:xfrm rot="10800000">
            <a:off x="1016148" y="3339353"/>
            <a:ext cx="2091765" cy="179294"/>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Равнобедренный треугольник 61">
            <a:extLst>
              <a:ext uri="{FF2B5EF4-FFF2-40B4-BE49-F238E27FC236}">
                <a16:creationId xmlns:a16="http://schemas.microsoft.com/office/drawing/2014/main" id="{CC01AD9A-0F7F-4CA1-A281-D2DFA8674EDF}"/>
              </a:ext>
            </a:extLst>
          </p:cNvPr>
          <p:cNvSpPr/>
          <p:nvPr/>
        </p:nvSpPr>
        <p:spPr>
          <a:xfrm rot="10800000">
            <a:off x="4879949" y="3366250"/>
            <a:ext cx="2091765" cy="17929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Равнобедренный треугольник 62">
            <a:extLst>
              <a:ext uri="{FF2B5EF4-FFF2-40B4-BE49-F238E27FC236}">
                <a16:creationId xmlns:a16="http://schemas.microsoft.com/office/drawing/2014/main" id="{3C932430-51AB-498A-82D1-F31CD1F78BC8}"/>
              </a:ext>
            </a:extLst>
          </p:cNvPr>
          <p:cNvSpPr/>
          <p:nvPr/>
        </p:nvSpPr>
        <p:spPr>
          <a:xfrm rot="10800000">
            <a:off x="8964876" y="3393147"/>
            <a:ext cx="2091765" cy="17929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47FD7471-06A1-42DD-84FC-6EE0A593B6FB}"/>
              </a:ext>
            </a:extLst>
          </p:cNvPr>
          <p:cNvSpPr/>
          <p:nvPr/>
        </p:nvSpPr>
        <p:spPr>
          <a:xfrm>
            <a:off x="7063286" y="6507495"/>
            <a:ext cx="4264309" cy="261610"/>
          </a:xfrm>
          <a:prstGeom prst="rect">
            <a:avLst/>
          </a:prstGeom>
        </p:spPr>
        <p:txBody>
          <a:bodyPr wrap="none">
            <a:spAutoFit/>
          </a:bodyPr>
          <a:lstStyle/>
          <a:p>
            <a:r>
              <a:rPr lang="ru-RU" sz="1100" dirty="0">
                <a:latin typeface="Microsoft JhengHei Light" panose="020B0304030504040204" pitchFamily="34" charset="-120"/>
                <a:ea typeface="Microsoft JhengHei Light" panose="020B0304030504040204" pitchFamily="34" charset="-120"/>
              </a:rPr>
              <a:t>* подробное описание каждого модуля доступно по запросу</a:t>
            </a:r>
            <a:endParaRPr lang="ru-RU" sz="1200" dirty="0"/>
          </a:p>
        </p:txBody>
      </p:sp>
    </p:spTree>
    <p:extLst>
      <p:ext uri="{BB962C8B-B14F-4D97-AF65-F5344CB8AC3E}">
        <p14:creationId xmlns:p14="http://schemas.microsoft.com/office/powerpoint/2010/main" val="282223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9363335" y="5316588"/>
            <a:ext cx="1493508" cy="1049492"/>
          </a:xfrm>
          <a:prstGeom prst="rect">
            <a:avLst/>
          </a:prstGeom>
        </p:spPr>
      </p:pic>
      <p:sp>
        <p:nvSpPr>
          <p:cNvPr id="2" name="Заголовок 1"/>
          <p:cNvSpPr>
            <a:spLocks noGrp="1"/>
          </p:cNvSpPr>
          <p:nvPr>
            <p:ph type="title"/>
          </p:nvPr>
        </p:nvSpPr>
        <p:spPr>
          <a:xfrm>
            <a:off x="414565" y="100385"/>
            <a:ext cx="10303510" cy="1325563"/>
          </a:xfrm>
        </p:spPr>
        <p:txBody>
          <a:bodyPr>
            <a:normAutofit/>
          </a:bodyPr>
          <a:lstStyle/>
          <a:p>
            <a:r>
              <a:rPr lang="en-US" sz="2800" b="1" i="1" dirty="0">
                <a:solidFill>
                  <a:schemeClr val="accent2"/>
                </a:solidFill>
              </a:rPr>
              <a:t>bitesize</a:t>
            </a:r>
            <a:r>
              <a:rPr lang="en-US" sz="2800" b="1" dirty="0">
                <a:solidFill>
                  <a:schemeClr val="accent2"/>
                </a:solidFill>
              </a:rPr>
              <a:t> </a:t>
            </a:r>
            <a:r>
              <a:rPr lang="ru-RU" sz="2800" dirty="0"/>
              <a:t>тренинги используют компании-лидеры в своих индустриях как инновационный инструмент развития сотрудников и команд</a:t>
            </a:r>
          </a:p>
        </p:txBody>
      </p:sp>
      <p:sp>
        <p:nvSpPr>
          <p:cNvPr id="30" name="Овальная выноска 29"/>
          <p:cNvSpPr/>
          <p:nvPr/>
        </p:nvSpPr>
        <p:spPr>
          <a:xfrm>
            <a:off x="10014558" y="3674172"/>
            <a:ext cx="1782501" cy="99530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Компания инвестирует в развитие сотрудников</a:t>
            </a:r>
          </a:p>
        </p:txBody>
      </p:sp>
      <p:sp>
        <p:nvSpPr>
          <p:cNvPr id="31" name="Овальная выноска 30"/>
          <p:cNvSpPr/>
          <p:nvPr/>
        </p:nvSpPr>
        <p:spPr>
          <a:xfrm>
            <a:off x="8870590" y="4231687"/>
            <a:ext cx="1782501" cy="99530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Четко и по делу – двойная польза</a:t>
            </a:r>
          </a:p>
        </p:txBody>
      </p:sp>
      <p:sp>
        <p:nvSpPr>
          <p:cNvPr id="34" name="Овальная выноска 33"/>
          <p:cNvSpPr/>
          <p:nvPr/>
        </p:nvSpPr>
        <p:spPr>
          <a:xfrm>
            <a:off x="10120658" y="4648374"/>
            <a:ext cx="1782501" cy="99530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Отличные идеи, чтобы начать сразу  использовать</a:t>
            </a:r>
          </a:p>
        </p:txBody>
      </p:sp>
      <p:cxnSp>
        <p:nvCxnSpPr>
          <p:cNvPr id="29" name="Прямая соединительная линия 28"/>
          <p:cNvCxnSpPr/>
          <p:nvPr/>
        </p:nvCxnSpPr>
        <p:spPr>
          <a:xfrm>
            <a:off x="472440" y="1354947"/>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807" y="275734"/>
            <a:ext cx="791954" cy="928566"/>
          </a:xfrm>
          <a:prstGeom prst="rect">
            <a:avLst/>
          </a:prstGeom>
        </p:spPr>
      </p:pic>
      <p:pic>
        <p:nvPicPr>
          <p:cNvPr id="25" name="Picture 2">
            <a:extLst>
              <a:ext uri="{FF2B5EF4-FFF2-40B4-BE49-F238E27FC236}">
                <a16:creationId xmlns:a16="http://schemas.microsoft.com/office/drawing/2014/main" id="{17C0AC47-4804-4D3C-A9E7-0AC8ACAF9E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1612" y="1758890"/>
            <a:ext cx="2186166" cy="12285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151172B2-975B-4B72-A073-7615778B95C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62" t="28436" r="16912" b="28880"/>
          <a:stretch/>
        </p:blipFill>
        <p:spPr bwMode="auto">
          <a:xfrm>
            <a:off x="3774799" y="1996435"/>
            <a:ext cx="2367501" cy="9068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a:extLst>
              <a:ext uri="{FF2B5EF4-FFF2-40B4-BE49-F238E27FC236}">
                <a16:creationId xmlns:a16="http://schemas.microsoft.com/office/drawing/2014/main" id="{D197F91E-2FB3-4897-8FF3-096943C25B2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933" b="27392"/>
          <a:stretch/>
        </p:blipFill>
        <p:spPr bwMode="auto">
          <a:xfrm>
            <a:off x="315235" y="4657061"/>
            <a:ext cx="3131633" cy="80185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a:extLst>
              <a:ext uri="{FF2B5EF4-FFF2-40B4-BE49-F238E27FC236}">
                <a16:creationId xmlns:a16="http://schemas.microsoft.com/office/drawing/2014/main" id="{F2469732-6F6F-482D-90DA-6F773650C7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7989" y="2067444"/>
            <a:ext cx="1294759" cy="687335"/>
          </a:xfrm>
          <a:prstGeom prst="rect">
            <a:avLst/>
          </a:prstGeom>
          <a:noFill/>
          <a:extLst>
            <a:ext uri="{909E8E84-426E-40DD-AFC4-6F175D3DCCD1}">
              <a14:hiddenFill xmlns:a14="http://schemas.microsoft.com/office/drawing/2010/main">
                <a:solidFill>
                  <a:srgbClr val="FFFFFF"/>
                </a:solidFill>
              </a14:hiddenFill>
            </a:ext>
          </a:extLst>
        </p:spPr>
      </p:pic>
      <p:pic>
        <p:nvPicPr>
          <p:cNvPr id="39" name="Рисунок 38">
            <a:extLst>
              <a:ext uri="{FF2B5EF4-FFF2-40B4-BE49-F238E27FC236}">
                <a16:creationId xmlns:a16="http://schemas.microsoft.com/office/drawing/2014/main" id="{7DFC7932-3927-4F66-83D1-A57B22610588}"/>
              </a:ext>
            </a:extLst>
          </p:cNvPr>
          <p:cNvPicPr>
            <a:picLocks noChangeAspect="1"/>
          </p:cNvPicPr>
          <p:nvPr/>
        </p:nvPicPr>
        <p:blipFill rotWithShape="1">
          <a:blip r:embed="rId9"/>
          <a:srcRect t="16042" b="17380"/>
          <a:stretch/>
        </p:blipFill>
        <p:spPr>
          <a:xfrm>
            <a:off x="555938" y="2041252"/>
            <a:ext cx="2237406" cy="702636"/>
          </a:xfrm>
          <a:prstGeom prst="rect">
            <a:avLst/>
          </a:prstGeom>
        </p:spPr>
      </p:pic>
      <p:pic>
        <p:nvPicPr>
          <p:cNvPr id="40" name="Рисунок 39">
            <a:extLst>
              <a:ext uri="{FF2B5EF4-FFF2-40B4-BE49-F238E27FC236}">
                <a16:creationId xmlns:a16="http://schemas.microsoft.com/office/drawing/2014/main" id="{EA69829C-1FCB-4555-AF27-81D8673D593D}"/>
              </a:ext>
            </a:extLst>
          </p:cNvPr>
          <p:cNvPicPr>
            <a:picLocks noChangeAspect="1"/>
          </p:cNvPicPr>
          <p:nvPr/>
        </p:nvPicPr>
        <p:blipFill>
          <a:blip r:embed="rId10"/>
          <a:stretch>
            <a:fillRect/>
          </a:stretch>
        </p:blipFill>
        <p:spPr>
          <a:xfrm>
            <a:off x="6843093" y="2874560"/>
            <a:ext cx="1782501" cy="1782501"/>
          </a:xfrm>
          <a:prstGeom prst="rect">
            <a:avLst/>
          </a:prstGeom>
        </p:spPr>
      </p:pic>
      <p:pic>
        <p:nvPicPr>
          <p:cNvPr id="41" name="Рисунок 40">
            <a:extLst>
              <a:ext uri="{FF2B5EF4-FFF2-40B4-BE49-F238E27FC236}">
                <a16:creationId xmlns:a16="http://schemas.microsoft.com/office/drawing/2014/main" id="{FD40EBFC-5337-4CE1-97FC-3B98E9859DD9}"/>
              </a:ext>
            </a:extLst>
          </p:cNvPr>
          <p:cNvPicPr>
            <a:picLocks noChangeAspect="1"/>
          </p:cNvPicPr>
          <p:nvPr/>
        </p:nvPicPr>
        <p:blipFill>
          <a:blip r:embed="rId11"/>
          <a:stretch>
            <a:fillRect/>
          </a:stretch>
        </p:blipFill>
        <p:spPr>
          <a:xfrm>
            <a:off x="7217323" y="4893697"/>
            <a:ext cx="1274605" cy="277126"/>
          </a:xfrm>
          <a:prstGeom prst="rect">
            <a:avLst/>
          </a:prstGeom>
        </p:spPr>
      </p:pic>
      <p:pic>
        <p:nvPicPr>
          <p:cNvPr id="42" name="Picture 10">
            <a:extLst>
              <a:ext uri="{FF2B5EF4-FFF2-40B4-BE49-F238E27FC236}">
                <a16:creationId xmlns:a16="http://schemas.microsoft.com/office/drawing/2014/main" id="{3EBCE039-EFD7-4F1B-8B50-2F19EFA3BD7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6178" y="3449791"/>
            <a:ext cx="1989570" cy="606197"/>
          </a:xfrm>
          <a:prstGeom prst="rect">
            <a:avLst/>
          </a:prstGeom>
          <a:noFill/>
          <a:extLst>
            <a:ext uri="{909E8E84-426E-40DD-AFC4-6F175D3DCCD1}">
              <a14:hiddenFill xmlns:a14="http://schemas.microsoft.com/office/drawing/2010/main">
                <a:solidFill>
                  <a:srgbClr val="FFFFFF"/>
                </a:solidFill>
              </a14:hiddenFill>
            </a:ext>
          </a:extLst>
        </p:spPr>
      </p:pic>
      <p:pic>
        <p:nvPicPr>
          <p:cNvPr id="43" name="Рисунок 42">
            <a:extLst>
              <a:ext uri="{FF2B5EF4-FFF2-40B4-BE49-F238E27FC236}">
                <a16:creationId xmlns:a16="http://schemas.microsoft.com/office/drawing/2014/main" id="{EE085B6C-6AA6-4353-B3B9-B23A0C900B45}"/>
              </a:ext>
            </a:extLst>
          </p:cNvPr>
          <p:cNvPicPr>
            <a:picLocks noChangeAspect="1"/>
          </p:cNvPicPr>
          <p:nvPr/>
        </p:nvPicPr>
        <p:blipFill rotWithShape="1">
          <a:blip r:embed="rId13"/>
          <a:srcRect l="-1" t="37964" r="-673" b="38838"/>
          <a:stretch/>
        </p:blipFill>
        <p:spPr>
          <a:xfrm>
            <a:off x="617658" y="3549472"/>
            <a:ext cx="2355806" cy="406834"/>
          </a:xfrm>
          <a:prstGeom prst="rect">
            <a:avLst/>
          </a:prstGeom>
        </p:spPr>
      </p:pic>
      <p:pic>
        <p:nvPicPr>
          <p:cNvPr id="44" name="Рисунок 43">
            <a:extLst>
              <a:ext uri="{FF2B5EF4-FFF2-40B4-BE49-F238E27FC236}">
                <a16:creationId xmlns:a16="http://schemas.microsoft.com/office/drawing/2014/main" id="{263141A0-6F2C-4D10-AF2F-109B0AC85566}"/>
              </a:ext>
            </a:extLst>
          </p:cNvPr>
          <p:cNvPicPr>
            <a:picLocks noChangeAspect="1"/>
          </p:cNvPicPr>
          <p:nvPr/>
        </p:nvPicPr>
        <p:blipFill rotWithShape="1">
          <a:blip r:embed="rId14"/>
          <a:srcRect l="3790" t="28706" r="1343" b="29868"/>
          <a:stretch/>
        </p:blipFill>
        <p:spPr>
          <a:xfrm>
            <a:off x="3944582" y="4721991"/>
            <a:ext cx="2317058" cy="632379"/>
          </a:xfrm>
          <a:prstGeom prst="rect">
            <a:avLst/>
          </a:prstGeom>
        </p:spPr>
      </p:pic>
      <p:pic>
        <p:nvPicPr>
          <p:cNvPr id="45" name="Рисунок 44">
            <a:extLst>
              <a:ext uri="{FF2B5EF4-FFF2-40B4-BE49-F238E27FC236}">
                <a16:creationId xmlns:a16="http://schemas.microsoft.com/office/drawing/2014/main" id="{5D6BCB01-090D-41E6-9901-55CC844A0812}"/>
              </a:ext>
            </a:extLst>
          </p:cNvPr>
          <p:cNvPicPr>
            <a:picLocks noChangeAspect="1"/>
          </p:cNvPicPr>
          <p:nvPr/>
        </p:nvPicPr>
        <p:blipFill>
          <a:blip r:embed="rId15"/>
          <a:stretch>
            <a:fillRect/>
          </a:stretch>
        </p:blipFill>
        <p:spPr>
          <a:xfrm>
            <a:off x="4188718" y="5874742"/>
            <a:ext cx="1539661" cy="492879"/>
          </a:xfrm>
          <a:prstGeom prst="rect">
            <a:avLst/>
          </a:prstGeom>
        </p:spPr>
      </p:pic>
      <p:pic>
        <p:nvPicPr>
          <p:cNvPr id="46" name="Рисунок 45">
            <a:extLst>
              <a:ext uri="{FF2B5EF4-FFF2-40B4-BE49-F238E27FC236}">
                <a16:creationId xmlns:a16="http://schemas.microsoft.com/office/drawing/2014/main" id="{7AC17FC6-0D45-4D2D-B187-88BAAF97ED00}"/>
              </a:ext>
            </a:extLst>
          </p:cNvPr>
          <p:cNvPicPr>
            <a:picLocks noChangeAspect="1"/>
          </p:cNvPicPr>
          <p:nvPr/>
        </p:nvPicPr>
        <p:blipFill rotWithShape="1">
          <a:blip r:embed="rId16">
            <a:extLst>
              <a:ext uri="{BEBA8EAE-BF5A-486C-A8C5-ECC9F3942E4B}">
                <a14:imgProps xmlns:a14="http://schemas.microsoft.com/office/drawing/2010/main">
                  <a14:imgLayer r:embed="rId17">
                    <a14:imgEffect>
                      <a14:brightnessContrast bright="40000" contrast="20000"/>
                    </a14:imgEffect>
                  </a14:imgLayer>
                </a14:imgProps>
              </a:ext>
            </a:extLst>
          </a:blip>
          <a:srcRect l="15569" r="14922"/>
          <a:stretch/>
        </p:blipFill>
        <p:spPr>
          <a:xfrm>
            <a:off x="912995" y="5929320"/>
            <a:ext cx="1523291" cy="438301"/>
          </a:xfrm>
          <a:prstGeom prst="rect">
            <a:avLst/>
          </a:prstGeom>
        </p:spPr>
      </p:pic>
      <p:pic>
        <p:nvPicPr>
          <p:cNvPr id="3" name="Рисунок 2">
            <a:extLst>
              <a:ext uri="{FF2B5EF4-FFF2-40B4-BE49-F238E27FC236}">
                <a16:creationId xmlns:a16="http://schemas.microsoft.com/office/drawing/2014/main" id="{1F4C3889-0A60-4E93-A24C-E40C7AD39768}"/>
              </a:ext>
            </a:extLst>
          </p:cNvPr>
          <p:cNvPicPr>
            <a:picLocks noChangeAspect="1"/>
          </p:cNvPicPr>
          <p:nvPr/>
        </p:nvPicPr>
        <p:blipFill rotWithShape="1">
          <a:blip r:embed="rId18"/>
          <a:srcRect l="18361" t="30146" r="19072" b="37940"/>
          <a:stretch/>
        </p:blipFill>
        <p:spPr>
          <a:xfrm>
            <a:off x="7306473" y="5874742"/>
            <a:ext cx="1096304" cy="559188"/>
          </a:xfrm>
          <a:prstGeom prst="rect">
            <a:avLst/>
          </a:prstGeom>
        </p:spPr>
      </p:pic>
    </p:spTree>
    <p:extLst>
      <p:ext uri="{BB962C8B-B14F-4D97-AF65-F5344CB8AC3E}">
        <p14:creationId xmlns:p14="http://schemas.microsoft.com/office/powerpoint/2010/main" val="168057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5759824" y="1870448"/>
            <a:ext cx="45316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ru-RU" dirty="0"/>
          </a:p>
        </p:txBody>
      </p:sp>
      <p:pic>
        <p:nvPicPr>
          <p:cNvPr id="6" name="Рисунок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028664" y="2115675"/>
            <a:ext cx="837200" cy="793867"/>
          </a:xfrm>
          <a:prstGeom prst="rect">
            <a:avLst/>
          </a:prstGeom>
        </p:spPr>
      </p:pic>
      <p:pic>
        <p:nvPicPr>
          <p:cNvPr id="7" name="Рисунок 6"/>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952244" y="3663748"/>
            <a:ext cx="1038584" cy="788338"/>
          </a:xfrm>
          <a:prstGeom prst="rect">
            <a:avLst/>
          </a:prstGeom>
        </p:spPr>
      </p:pic>
      <p:pic>
        <p:nvPicPr>
          <p:cNvPr id="8" name="Рисунок 7"/>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942432" y="5285767"/>
            <a:ext cx="929039" cy="806017"/>
          </a:xfrm>
          <a:prstGeom prst="rect">
            <a:avLst/>
          </a:prstGeom>
        </p:spPr>
      </p:pic>
      <p:sp>
        <p:nvSpPr>
          <p:cNvPr id="9" name="Заголовок 1"/>
          <p:cNvSpPr txBox="1">
            <a:spLocks/>
          </p:cNvSpPr>
          <p:nvPr/>
        </p:nvSpPr>
        <p:spPr>
          <a:xfrm>
            <a:off x="408940" y="106863"/>
            <a:ext cx="104241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err="1"/>
              <a:t>Bitesize</a:t>
            </a:r>
            <a:r>
              <a:rPr lang="ru-RU" sz="2800" dirty="0"/>
              <a:t> тренинги созданы для ситуаций, когда время и ресурсы ограничены. «Понемногу, но регулярно» побеждает в наши дни</a:t>
            </a:r>
            <a:endParaRPr lang="ru-RU" sz="2000" dirty="0"/>
          </a:p>
        </p:txBody>
      </p:sp>
      <p:pic>
        <p:nvPicPr>
          <p:cNvPr id="10" name="Рисунок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807" y="275734"/>
            <a:ext cx="791954" cy="928566"/>
          </a:xfrm>
          <a:prstGeom prst="rect">
            <a:avLst/>
          </a:prstGeom>
        </p:spPr>
      </p:pic>
      <p:sp>
        <p:nvSpPr>
          <p:cNvPr id="12" name="Объект 2">
            <a:extLst>
              <a:ext uri="{FF2B5EF4-FFF2-40B4-BE49-F238E27FC236}">
                <a16:creationId xmlns:a16="http://schemas.microsoft.com/office/drawing/2014/main" id="{32138481-FFF8-476A-9E0E-66033C9A26CF}"/>
              </a:ext>
            </a:extLst>
          </p:cNvPr>
          <p:cNvSpPr>
            <a:spLocks noGrp="1"/>
          </p:cNvSpPr>
          <p:nvPr>
            <p:ph idx="1"/>
          </p:nvPr>
        </p:nvSpPr>
        <p:spPr>
          <a:xfrm>
            <a:off x="2578100" y="2030401"/>
            <a:ext cx="9150350" cy="4351338"/>
          </a:xfrm>
        </p:spPr>
        <p:txBody>
          <a:bodyPr>
            <a:noAutofit/>
          </a:bodyPr>
          <a:lstStyle/>
          <a:p>
            <a:pPr marL="0" indent="0">
              <a:lnSpc>
                <a:spcPct val="100000"/>
              </a:lnSpc>
              <a:buNone/>
            </a:pPr>
            <a:r>
              <a:rPr lang="ru-RU" sz="2400" b="1" dirty="0">
                <a:latin typeface="+mj-lt"/>
              </a:rPr>
              <a:t>3-4 часа – оптимальный формат</a:t>
            </a:r>
            <a:r>
              <a:rPr lang="en-US" sz="2400" dirty="0">
                <a:latin typeface="+mj-lt"/>
              </a:rPr>
              <a:t>.</a:t>
            </a:r>
            <a:r>
              <a:rPr lang="ru-RU" sz="2400" dirty="0">
                <a:latin typeface="+mj-lt"/>
              </a:rPr>
              <a:t> </a:t>
            </a:r>
            <a:r>
              <a:rPr lang="en-US" sz="2000" dirty="0">
                <a:latin typeface="+mj-lt"/>
              </a:rPr>
              <a:t>Bitesize </a:t>
            </a:r>
            <a:r>
              <a:rPr lang="ru-RU" sz="2000" dirty="0">
                <a:latin typeface="+mj-lt"/>
              </a:rPr>
              <a:t>тренинг легко вписать даже в самое сложное расписание. Никакой «воды», сразу к теме.</a:t>
            </a:r>
            <a:r>
              <a:rPr lang="en-US" sz="2000" dirty="0">
                <a:latin typeface="+mj-lt"/>
              </a:rPr>
              <a:t> </a:t>
            </a:r>
            <a:r>
              <a:rPr lang="ru-RU" sz="2000" dirty="0">
                <a:latin typeface="+mj-lt"/>
              </a:rPr>
              <a:t>После отработки на тренинге полученный навык можно сразу начать применять на практике</a:t>
            </a:r>
          </a:p>
          <a:p>
            <a:pPr marL="0" indent="0">
              <a:lnSpc>
                <a:spcPct val="100000"/>
              </a:lnSpc>
              <a:buNone/>
            </a:pPr>
            <a:endParaRPr lang="ru-RU" sz="400" dirty="0">
              <a:latin typeface="+mj-lt"/>
            </a:endParaRPr>
          </a:p>
          <a:p>
            <a:pPr marL="0" indent="0">
              <a:lnSpc>
                <a:spcPct val="100000"/>
              </a:lnSpc>
              <a:buNone/>
            </a:pPr>
            <a:endParaRPr lang="ru-RU" sz="1000" dirty="0">
              <a:latin typeface="+mj-lt"/>
            </a:endParaRPr>
          </a:p>
          <a:p>
            <a:pPr marL="0" indent="0">
              <a:lnSpc>
                <a:spcPct val="100000"/>
              </a:lnSpc>
              <a:buNone/>
            </a:pPr>
            <a:r>
              <a:rPr lang="en-US" sz="2400" b="1" dirty="0">
                <a:latin typeface="+mj-lt"/>
              </a:rPr>
              <a:t>Wow-</a:t>
            </a:r>
            <a:r>
              <a:rPr lang="ru-RU" sz="2400" b="1" dirty="0">
                <a:latin typeface="+mj-lt"/>
              </a:rPr>
              <a:t>интересный тренинг</a:t>
            </a:r>
            <a:r>
              <a:rPr lang="en-US" sz="2400" dirty="0">
                <a:latin typeface="+mj-lt"/>
              </a:rPr>
              <a:t>.</a:t>
            </a:r>
            <a:r>
              <a:rPr lang="ru-RU" sz="2400" dirty="0">
                <a:latin typeface="+mj-lt"/>
              </a:rPr>
              <a:t> </a:t>
            </a:r>
            <a:r>
              <a:rPr lang="en-US" sz="2000" dirty="0">
                <a:latin typeface="+mj-lt"/>
              </a:rPr>
              <a:t>Bitesize</a:t>
            </a:r>
            <a:r>
              <a:rPr lang="ru-RU" sz="2000" dirty="0">
                <a:latin typeface="+mj-lt"/>
              </a:rPr>
              <a:t> это сжатая инъекция теории, и сильный фокус на практику и отработку. Это помогает участникам решать свои проблемы в реальном мире</a:t>
            </a:r>
          </a:p>
          <a:p>
            <a:pPr marL="0" indent="0">
              <a:lnSpc>
                <a:spcPct val="100000"/>
              </a:lnSpc>
              <a:buNone/>
            </a:pPr>
            <a:endParaRPr lang="en-US" sz="2400" dirty="0">
              <a:latin typeface="+mj-lt"/>
            </a:endParaRPr>
          </a:p>
          <a:p>
            <a:pPr marL="0" indent="0">
              <a:lnSpc>
                <a:spcPct val="100000"/>
              </a:lnSpc>
              <a:buNone/>
            </a:pPr>
            <a:r>
              <a:rPr lang="ru-RU" sz="2400" b="1" dirty="0">
                <a:latin typeface="+mj-lt"/>
              </a:rPr>
              <a:t>Инструменты мирового уровня</a:t>
            </a:r>
            <a:r>
              <a:rPr lang="en-US" sz="2400" dirty="0">
                <a:latin typeface="+mj-lt"/>
              </a:rPr>
              <a:t>. </a:t>
            </a:r>
            <a:r>
              <a:rPr lang="ru-RU" sz="2000" dirty="0">
                <a:latin typeface="+mj-lt"/>
              </a:rPr>
              <a:t>Лучшие мировые инструменты и оптимальное количество рефлексии. Принцип «соревнования только сам с собой» помогает достичь индивидуального результата для каждого из участников</a:t>
            </a:r>
            <a:endParaRPr lang="ru-RU" sz="2400" dirty="0">
              <a:latin typeface="+mj-lt"/>
            </a:endParaRPr>
          </a:p>
        </p:txBody>
      </p:sp>
      <p:cxnSp>
        <p:nvCxnSpPr>
          <p:cNvPr id="14" name="Прямая соединительная линия 13">
            <a:extLst>
              <a:ext uri="{FF2B5EF4-FFF2-40B4-BE49-F238E27FC236}">
                <a16:creationId xmlns:a16="http://schemas.microsoft.com/office/drawing/2014/main" id="{278DD2AC-11C4-4950-AF0E-41535712B3BB}"/>
              </a:ext>
            </a:extLst>
          </p:cNvPr>
          <p:cNvCxnSpPr/>
          <p:nvPr/>
        </p:nvCxnSpPr>
        <p:spPr>
          <a:xfrm>
            <a:off x="472440" y="1354947"/>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88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45488" y="2780355"/>
            <a:ext cx="7365451" cy="3902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7188" lvl="0" indent="-357188">
              <a:lnSpc>
                <a:spcPct val="100000"/>
              </a:lnSpc>
              <a:spcBef>
                <a:spcPts val="0"/>
              </a:spcBef>
              <a:spcAft>
                <a:spcPts val="600"/>
              </a:spcAft>
              <a:buFont typeface="Arial" panose="020B0604020202020204" pitchFamily="34" charset="0"/>
              <a:buChar char="•"/>
            </a:pPr>
            <a:r>
              <a:rPr lang="ru-RU" sz="1800" dirty="0"/>
              <a:t>Основные области экспертизы: Личная эффективность, Управление Изменениями, Переговоры, Инновации и Коммерциализация, Продажи и Маркетинг, Интеграция после слияний и поглощений </a:t>
            </a:r>
          </a:p>
          <a:p>
            <a:pPr marL="357188" lvl="0" indent="-357188">
              <a:lnSpc>
                <a:spcPct val="100000"/>
              </a:lnSpc>
              <a:spcBef>
                <a:spcPts val="0"/>
              </a:spcBef>
              <a:spcAft>
                <a:spcPts val="600"/>
              </a:spcAft>
              <a:buFont typeface="Arial" panose="020B0604020202020204" pitchFamily="34" charset="0"/>
              <a:buChar char="•"/>
            </a:pPr>
            <a:endParaRPr lang="ru-RU" sz="1600" dirty="0"/>
          </a:p>
          <a:p>
            <a:pPr marL="357188" lvl="0" indent="-357188">
              <a:lnSpc>
                <a:spcPct val="100000"/>
              </a:lnSpc>
              <a:spcBef>
                <a:spcPts val="0"/>
              </a:spcBef>
              <a:spcAft>
                <a:spcPts val="600"/>
              </a:spcAft>
              <a:buFont typeface="Arial" panose="020B0604020202020204" pitchFamily="34" charset="0"/>
              <a:buChar char="•"/>
            </a:pPr>
            <a:r>
              <a:rPr lang="ru-RU" sz="1600" dirty="0"/>
              <a:t>Более </a:t>
            </a:r>
            <a:r>
              <a:rPr lang="en-US" sz="1600" dirty="0"/>
              <a:t>15</a:t>
            </a:r>
            <a:r>
              <a:rPr lang="ru-RU" sz="1600" dirty="0"/>
              <a:t> лет опыта в </a:t>
            </a:r>
            <a:r>
              <a:rPr lang="en-US" sz="1600" dirty="0"/>
              <a:t>FMCG </a:t>
            </a:r>
            <a:r>
              <a:rPr lang="ru-RU" sz="1600" dirty="0"/>
              <a:t>и ритейле </a:t>
            </a:r>
            <a:r>
              <a:rPr lang="en-US" sz="1600" dirty="0"/>
              <a:t>(Mars, Metro AG, PepsiCo)</a:t>
            </a:r>
            <a:r>
              <a:rPr lang="ru-RU" sz="1600" dirty="0"/>
              <a:t> в </a:t>
            </a:r>
            <a:r>
              <a:rPr lang="en-US" sz="1600" dirty="0"/>
              <a:t>Sales, T&amp;D, Business Development </a:t>
            </a:r>
            <a:r>
              <a:rPr lang="ru-RU" sz="1600" dirty="0"/>
              <a:t>и Маркетинге</a:t>
            </a:r>
            <a:endParaRPr lang="en-US" sz="1600" dirty="0"/>
          </a:p>
          <a:p>
            <a:pPr marL="324000" indent="-342900">
              <a:lnSpc>
                <a:spcPct val="100000"/>
              </a:lnSpc>
              <a:spcAft>
                <a:spcPts val="1200"/>
              </a:spcAft>
              <a:buFont typeface="Arial" panose="020B0604020202020204" pitchFamily="34" charset="0"/>
              <a:buChar char="•"/>
            </a:pPr>
            <a:r>
              <a:rPr lang="ru-RU" sz="1600" dirty="0"/>
              <a:t>Обширная экспертиза в тренингах и </a:t>
            </a:r>
            <a:r>
              <a:rPr lang="en-US" sz="1600" dirty="0"/>
              <a:t>T&amp;D </a:t>
            </a:r>
            <a:r>
              <a:rPr lang="ru-RU" sz="1600" dirty="0"/>
              <a:t>в целом, более 1000 проведенных семинаров. </a:t>
            </a:r>
          </a:p>
          <a:p>
            <a:pPr marL="324000" indent="-342900">
              <a:lnSpc>
                <a:spcPct val="100000"/>
              </a:lnSpc>
              <a:spcAft>
                <a:spcPts val="1200"/>
              </a:spcAft>
              <a:buFont typeface="Arial" panose="020B0604020202020204" pitchFamily="34" charset="0"/>
              <a:buChar char="•"/>
            </a:pPr>
            <a:r>
              <a:rPr lang="ru-RU" sz="1600" dirty="0"/>
              <a:t>Большой практический опыт в управлении людьми, в подчинении команды до 25 прямых и 200+ </a:t>
            </a:r>
            <a:r>
              <a:rPr lang="en-US" sz="1600" dirty="0"/>
              <a:t>dotted-line</a:t>
            </a:r>
            <a:r>
              <a:rPr lang="ru-RU" sz="1600" dirty="0"/>
              <a:t> подчиненных</a:t>
            </a:r>
          </a:p>
          <a:p>
            <a:pPr marL="324000" indent="-342900">
              <a:lnSpc>
                <a:spcPct val="100000"/>
              </a:lnSpc>
              <a:spcAft>
                <a:spcPts val="1200"/>
              </a:spcAft>
              <a:buFont typeface="Arial" panose="020B0604020202020204" pitchFamily="34" charset="0"/>
              <a:buChar char="•"/>
            </a:pPr>
            <a:r>
              <a:rPr lang="ru-RU" sz="1600" dirty="0"/>
              <a:t>Свободный английский</a:t>
            </a:r>
            <a:endParaRPr lang="en-US" sz="1600" dirty="0"/>
          </a:p>
          <a:p>
            <a:pPr marL="609750" indent="-285750">
              <a:lnSpc>
                <a:spcPct val="100000"/>
              </a:lnSpc>
              <a:spcAft>
                <a:spcPts val="1200"/>
              </a:spcAft>
              <a:buFont typeface="Arial" panose="020B0604020202020204" pitchFamily="34" charset="0"/>
              <a:buChar char="•"/>
            </a:pPr>
            <a:endParaRPr lang="en-US" sz="1600" dirty="0"/>
          </a:p>
        </p:txBody>
      </p:sp>
      <p:sp>
        <p:nvSpPr>
          <p:cNvPr id="6" name="Заголовок 1"/>
          <p:cNvSpPr txBox="1">
            <a:spLocks/>
          </p:cNvSpPr>
          <p:nvPr/>
        </p:nvSpPr>
        <p:spPr>
          <a:xfrm>
            <a:off x="472441" y="123535"/>
            <a:ext cx="93374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Bitesize </a:t>
            </a:r>
            <a:r>
              <a:rPr lang="ru-RU" sz="2800" dirty="0"/>
              <a:t>тренинги и воркшопы проводятся в первую очередь практиками, а не просто </a:t>
            </a:r>
            <a:r>
              <a:rPr lang="ru-RU" sz="2800" dirty="0" err="1"/>
              <a:t>фасилитаторами</a:t>
            </a:r>
            <a:endParaRPr lang="ru-RU" sz="2800" dirty="0"/>
          </a:p>
        </p:txBody>
      </p:sp>
      <p:cxnSp>
        <p:nvCxnSpPr>
          <p:cNvPr id="8" name="Прямая соединительная линия 7"/>
          <p:cNvCxnSpPr/>
          <p:nvPr/>
        </p:nvCxnSpPr>
        <p:spPr>
          <a:xfrm>
            <a:off x="472440" y="1354947"/>
            <a:ext cx="114147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p:blipFill>
        <p:spPr>
          <a:xfrm>
            <a:off x="8531989" y="2412563"/>
            <a:ext cx="2758752" cy="3672922"/>
          </a:xfrm>
          <a:prstGeom prst="rect">
            <a:avLst/>
          </a:prstGeom>
        </p:spPr>
      </p:pic>
      <p:sp>
        <p:nvSpPr>
          <p:cNvPr id="2" name="Прямоугольник 1"/>
          <p:cNvSpPr/>
          <p:nvPr/>
        </p:nvSpPr>
        <p:spPr>
          <a:xfrm>
            <a:off x="605732" y="2232001"/>
            <a:ext cx="8140701" cy="415498"/>
          </a:xfrm>
          <a:prstGeom prst="rect">
            <a:avLst/>
          </a:prstGeom>
        </p:spPr>
        <p:txBody>
          <a:bodyPr wrap="square">
            <a:spAutoFit/>
          </a:bodyPr>
          <a:lstStyle/>
          <a:p>
            <a:pPr>
              <a:spcAft>
                <a:spcPts val="600"/>
              </a:spcAft>
            </a:pPr>
            <a:r>
              <a:rPr lang="ru-RU" sz="2100" b="1" dirty="0">
                <a:latin typeface="+mj-lt"/>
              </a:rPr>
              <a:t>Константин </a:t>
            </a:r>
            <a:r>
              <a:rPr lang="ru-RU" sz="2100" b="1" dirty="0" err="1">
                <a:latin typeface="+mj-lt"/>
              </a:rPr>
              <a:t>Косилко</a:t>
            </a:r>
            <a:r>
              <a:rPr lang="en-US" sz="2100" b="1" dirty="0">
                <a:latin typeface="+mj-lt"/>
              </a:rPr>
              <a:t>, </a:t>
            </a:r>
            <a:r>
              <a:rPr lang="ru-RU" sz="2100" dirty="0">
                <a:solidFill>
                  <a:schemeClr val="accent2"/>
                </a:solidFill>
                <a:latin typeface="+mj-lt"/>
              </a:rPr>
              <a:t>бизнес тренер и консультант</a:t>
            </a:r>
            <a:endParaRPr lang="en-US" sz="2100" dirty="0">
              <a:solidFill>
                <a:schemeClr val="accent2"/>
              </a:solidFill>
              <a:latin typeface="+mj-lt"/>
            </a:endParaRPr>
          </a:p>
        </p:txBody>
      </p:sp>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807" y="275734"/>
            <a:ext cx="791954" cy="928566"/>
          </a:xfrm>
          <a:prstGeom prst="rect">
            <a:avLst/>
          </a:prstGeom>
        </p:spPr>
      </p:pic>
      <p:sp>
        <p:nvSpPr>
          <p:cNvPr id="13" name="Прямоугольник 12"/>
          <p:cNvSpPr/>
          <p:nvPr/>
        </p:nvSpPr>
        <p:spPr>
          <a:xfrm>
            <a:off x="588900" y="2786821"/>
            <a:ext cx="7422039" cy="104549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49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8F2961E-3329-4324-B944-228A9A17E16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4537275" y="1504352"/>
            <a:ext cx="3289550" cy="3289213"/>
          </a:xfrm>
          <a:prstGeom prst="rect">
            <a:avLst/>
          </a:prstGeom>
        </p:spPr>
      </p:pic>
      <p:sp>
        <p:nvSpPr>
          <p:cNvPr id="6" name="Заголовок 1"/>
          <p:cNvSpPr txBox="1">
            <a:spLocks/>
          </p:cNvSpPr>
          <p:nvPr/>
        </p:nvSpPr>
        <p:spPr>
          <a:xfrm>
            <a:off x="3482445" y="332690"/>
            <a:ext cx="5238944" cy="1002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1100" dirty="0">
              <a:latin typeface="Microsoft JhengHei Light" panose="020B0304030504040204" pitchFamily="34" charset="-120"/>
              <a:ea typeface="Microsoft JhengHei Light" panose="020B0304030504040204" pitchFamily="34" charset="-120"/>
            </a:endParaRPr>
          </a:p>
          <a:p>
            <a:pPr algn="ctr"/>
            <a:r>
              <a:rPr lang="ru-RU" sz="1100" b="1" dirty="0">
                <a:latin typeface="Microsoft JhengHei Light" panose="020B0304030504040204" pitchFamily="34" charset="-120"/>
                <a:ea typeface="Microsoft JhengHei Light" panose="020B0304030504040204" pitchFamily="34" charset="-120"/>
              </a:rPr>
              <a:t>½ дневные практичные модульные </a:t>
            </a:r>
            <a:r>
              <a:rPr lang="ru-RU" sz="1100" dirty="0">
                <a:latin typeface="Microsoft JhengHei Light" panose="020B0304030504040204" pitchFamily="34" charset="-120"/>
                <a:ea typeface="Microsoft JhengHei Light" panose="020B0304030504040204" pitchFamily="34" charset="-120"/>
              </a:rPr>
              <a:t>тренинги</a:t>
            </a:r>
          </a:p>
        </p:txBody>
      </p:sp>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6075" y="238589"/>
            <a:ext cx="2019570" cy="542398"/>
          </a:xfrm>
          <a:prstGeom prst="rect">
            <a:avLst/>
          </a:prstGeom>
        </p:spPr>
      </p:pic>
      <p:sp>
        <p:nvSpPr>
          <p:cNvPr id="8" name="Заголовок 1">
            <a:extLst>
              <a:ext uri="{FF2B5EF4-FFF2-40B4-BE49-F238E27FC236}">
                <a16:creationId xmlns:a16="http://schemas.microsoft.com/office/drawing/2014/main" id="{2841DC6D-F782-413B-836D-58ADAAC30449}"/>
              </a:ext>
            </a:extLst>
          </p:cNvPr>
          <p:cNvSpPr txBox="1">
            <a:spLocks/>
          </p:cNvSpPr>
          <p:nvPr/>
        </p:nvSpPr>
        <p:spPr>
          <a:xfrm>
            <a:off x="612041" y="5386692"/>
            <a:ext cx="114253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pPr>
            <a:r>
              <a:rPr lang="ru-RU" sz="5400" dirty="0"/>
              <a:t>Краткое описание модулей</a:t>
            </a:r>
            <a:br>
              <a:rPr lang="ru-RU" sz="5400" dirty="0"/>
            </a:br>
            <a:r>
              <a:rPr lang="ru-RU" sz="2800" dirty="0">
                <a:solidFill>
                  <a:schemeClr val="bg1">
                    <a:lumMod val="50000"/>
                  </a:schemeClr>
                </a:solidFill>
              </a:rPr>
              <a:t>много букв. но с картинками</a:t>
            </a:r>
            <a:endParaRPr lang="en-US" sz="2400" dirty="0">
              <a:solidFill>
                <a:schemeClr val="bg1">
                  <a:lumMod val="50000"/>
                </a:schemeClr>
              </a:solidFill>
            </a:endParaRPr>
          </a:p>
          <a:p>
            <a:pPr algn="ctr">
              <a:lnSpc>
                <a:spcPct val="80000"/>
              </a:lnSpc>
            </a:pPr>
            <a:endParaRPr lang="ru-RU" dirty="0"/>
          </a:p>
        </p:txBody>
      </p:sp>
    </p:spTree>
    <p:extLst>
      <p:ext uri="{BB962C8B-B14F-4D97-AF65-F5344CB8AC3E}">
        <p14:creationId xmlns:p14="http://schemas.microsoft.com/office/powerpoint/2010/main" val="8896129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60689</TotalTime>
  <Words>4495</Words>
  <Application>Microsoft Office PowerPoint</Application>
  <PresentationFormat>Широкоэкранный</PresentationFormat>
  <Paragraphs>433</Paragraphs>
  <Slides>31</Slides>
  <Notes>23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31</vt:i4>
      </vt:variant>
    </vt:vector>
  </HeadingPairs>
  <TitlesOfParts>
    <vt:vector size="43" baseType="lpstr">
      <vt:lpstr>Microsoft JhengHei Light</vt:lpstr>
      <vt:lpstr>Microsoft JhengHei UI</vt:lpstr>
      <vt:lpstr>Microsoft YaHei Light</vt:lpstr>
      <vt:lpstr>Microsoft YaHei UI</vt:lpstr>
      <vt:lpstr>Arial</vt:lpstr>
      <vt:lpstr>Calibri</vt:lpstr>
      <vt:lpstr>Calibri Light</vt:lpstr>
      <vt:lpstr>Franklin Gothic Medium Cond</vt:lpstr>
      <vt:lpstr>Myriad Pro</vt:lpstr>
      <vt:lpstr>Myriad Pro Cond</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bitesize тренинги используют компании-лидеры в своих индустриях как инновационный инструмент развития сотрудников и команд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 Sergeevich</dc:creator>
  <cp:lastModifiedBy>Konstantin Sergeevich</cp:lastModifiedBy>
  <cp:revision>319</cp:revision>
  <dcterms:created xsi:type="dcterms:W3CDTF">2016-04-26T19:07:15Z</dcterms:created>
  <dcterms:modified xsi:type="dcterms:W3CDTF">2022-06-18T14:17:44Z</dcterms:modified>
</cp:coreProperties>
</file>